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3"/>
  </p:notesMasterIdLst>
  <p:handoutMasterIdLst>
    <p:handoutMasterId r:id="rId84"/>
  </p:handoutMasterIdLst>
  <p:sldIdLst>
    <p:sldId id="492" r:id="rId2"/>
    <p:sldId id="256" r:id="rId3"/>
    <p:sldId id="358" r:id="rId4"/>
    <p:sldId id="357" r:id="rId5"/>
    <p:sldId id="359" r:id="rId6"/>
    <p:sldId id="349" r:id="rId7"/>
    <p:sldId id="438" r:id="rId8"/>
    <p:sldId id="484" r:id="rId9"/>
    <p:sldId id="373" r:id="rId10"/>
    <p:sldId id="498" r:id="rId11"/>
    <p:sldId id="499" r:id="rId12"/>
    <p:sldId id="497" r:id="rId13"/>
    <p:sldId id="361" r:id="rId14"/>
    <p:sldId id="441" r:id="rId15"/>
    <p:sldId id="494" r:id="rId16"/>
    <p:sldId id="449" r:id="rId17"/>
    <p:sldId id="447" r:id="rId18"/>
    <p:sldId id="450" r:id="rId19"/>
    <p:sldId id="495" r:id="rId20"/>
    <p:sldId id="522" r:id="rId21"/>
    <p:sldId id="515" r:id="rId22"/>
    <p:sldId id="516" r:id="rId23"/>
    <p:sldId id="517" r:id="rId24"/>
    <p:sldId id="508" r:id="rId25"/>
    <p:sldId id="509" r:id="rId26"/>
    <p:sldId id="510" r:id="rId27"/>
    <p:sldId id="511" r:id="rId28"/>
    <p:sldId id="512" r:id="rId29"/>
    <p:sldId id="513" r:id="rId30"/>
    <p:sldId id="518" r:id="rId31"/>
    <p:sldId id="519" r:id="rId32"/>
    <p:sldId id="520" r:id="rId33"/>
    <p:sldId id="521" r:id="rId34"/>
    <p:sldId id="524" r:id="rId35"/>
    <p:sldId id="507" r:id="rId36"/>
    <p:sldId id="462" r:id="rId37"/>
    <p:sldId id="465" r:id="rId38"/>
    <p:sldId id="466" r:id="rId39"/>
    <p:sldId id="479" r:id="rId40"/>
    <p:sldId id="478" r:id="rId41"/>
    <p:sldId id="480" r:id="rId42"/>
    <p:sldId id="481" r:id="rId43"/>
    <p:sldId id="461" r:id="rId44"/>
    <p:sldId id="453" r:id="rId45"/>
    <p:sldId id="526" r:id="rId46"/>
    <p:sldId id="525" r:id="rId47"/>
    <p:sldId id="454" r:id="rId48"/>
    <p:sldId id="502" r:id="rId49"/>
    <p:sldId id="503" r:id="rId50"/>
    <p:sldId id="527" r:id="rId51"/>
    <p:sldId id="455" r:id="rId52"/>
    <p:sldId id="504" r:id="rId53"/>
    <p:sldId id="457" r:id="rId54"/>
    <p:sldId id="458" r:id="rId55"/>
    <p:sldId id="505" r:id="rId56"/>
    <p:sldId id="506" r:id="rId57"/>
    <p:sldId id="460" r:id="rId58"/>
    <p:sldId id="405" r:id="rId59"/>
    <p:sldId id="406" r:id="rId60"/>
    <p:sldId id="407" r:id="rId61"/>
    <p:sldId id="408" r:id="rId62"/>
    <p:sldId id="409" r:id="rId63"/>
    <p:sldId id="410" r:id="rId64"/>
    <p:sldId id="412" r:id="rId65"/>
    <p:sldId id="418" r:id="rId66"/>
    <p:sldId id="419" r:id="rId67"/>
    <p:sldId id="393" r:id="rId68"/>
    <p:sldId id="424" r:id="rId69"/>
    <p:sldId id="451" r:id="rId70"/>
    <p:sldId id="421" r:id="rId71"/>
    <p:sldId id="431" r:id="rId72"/>
    <p:sldId id="432" r:id="rId73"/>
    <p:sldId id="496" r:id="rId74"/>
    <p:sldId id="488" r:id="rId75"/>
    <p:sldId id="427" r:id="rId76"/>
    <p:sldId id="388" r:id="rId77"/>
    <p:sldId id="423" r:id="rId78"/>
    <p:sldId id="442" r:id="rId79"/>
    <p:sldId id="485" r:id="rId80"/>
    <p:sldId id="486" r:id="rId81"/>
    <p:sldId id="493" r:id="rId8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89FB"/>
    <a:srgbClr val="BFD8EF"/>
    <a:srgbClr val="DEFCBA"/>
    <a:srgbClr val="F6FABC"/>
    <a:srgbClr val="BDEBFB"/>
    <a:srgbClr val="8FDDF9"/>
    <a:srgbClr val="6092F6"/>
    <a:srgbClr val="00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2" autoAdjust="0"/>
    <p:restoredTop sz="82593" autoAdjust="0"/>
  </p:normalViewPr>
  <p:slideViewPr>
    <p:cSldViewPr>
      <p:cViewPr>
        <p:scale>
          <a:sx n="75" d="100"/>
          <a:sy n="75" d="100"/>
        </p:scale>
        <p:origin x="-1038" y="-4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8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45" cy="464205"/>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1"/>
            <a:ext cx="3038145" cy="464205"/>
          </a:xfrm>
          <a:prstGeom prst="rect">
            <a:avLst/>
          </a:prstGeom>
        </p:spPr>
        <p:txBody>
          <a:bodyPr vert="horz" lIns="88139" tIns="44070" rIns="88139" bIns="44070" rtlCol="0"/>
          <a:lstStyle>
            <a:lvl1pPr algn="r">
              <a:defRPr sz="1200"/>
            </a:lvl1pPr>
          </a:lstStyle>
          <a:p>
            <a:fld id="{B506E7CB-E868-44A6-AC01-6908F4E55446}" type="datetimeFigureOut">
              <a:rPr lang="en-US" smtClean="0"/>
              <a:pPr/>
              <a:t>6/16/2015</a:t>
            </a:fld>
            <a:endParaRPr lang="en-US"/>
          </a:p>
        </p:txBody>
      </p:sp>
      <p:sp>
        <p:nvSpPr>
          <p:cNvPr id="4" name="Footer Placeholder 3"/>
          <p:cNvSpPr>
            <a:spLocks noGrp="1"/>
          </p:cNvSpPr>
          <p:nvPr>
            <p:ph type="ftr" sz="quarter" idx="2"/>
          </p:nvPr>
        </p:nvSpPr>
        <p:spPr>
          <a:xfrm>
            <a:off x="0" y="8830659"/>
            <a:ext cx="3038145" cy="464205"/>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59"/>
            <a:ext cx="3038145" cy="464205"/>
          </a:xfrm>
          <a:prstGeom prst="rect">
            <a:avLst/>
          </a:prstGeom>
        </p:spPr>
        <p:txBody>
          <a:bodyPr vert="horz" lIns="88139" tIns="44070" rIns="88139" bIns="44070" rtlCol="0" anchor="b"/>
          <a:lstStyle>
            <a:lvl1pPr algn="r">
              <a:defRPr sz="1200"/>
            </a:lvl1pPr>
          </a:lstStyle>
          <a:p>
            <a:fld id="{E23317C6-A6FA-4DFD-8AD0-C3A8F59D4532}" type="slidenum">
              <a:rPr lang="en-US" smtClean="0"/>
              <a:pPr/>
              <a:t>‹#›</a:t>
            </a:fld>
            <a:endParaRPr lang="en-US"/>
          </a:p>
        </p:txBody>
      </p:sp>
    </p:spTree>
    <p:extLst>
      <p:ext uri="{BB962C8B-B14F-4D97-AF65-F5344CB8AC3E}">
        <p14:creationId xmlns:p14="http://schemas.microsoft.com/office/powerpoint/2010/main" val="1004860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76E14C80-EAE8-43EE-BDC3-33F645718DBD}" type="datetimeFigureOut">
              <a:rPr lang="en-US" smtClean="0"/>
              <a:pPr/>
              <a:t>6/16/2015</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13ECF5FF-C495-471B-A379-C8C280048831}" type="slidenum">
              <a:rPr lang="en-US" smtClean="0"/>
              <a:pPr/>
              <a:t>‹#›</a:t>
            </a:fld>
            <a:endParaRPr lang="en-US"/>
          </a:p>
        </p:txBody>
      </p:sp>
    </p:spTree>
    <p:extLst>
      <p:ext uri="{BB962C8B-B14F-4D97-AF65-F5344CB8AC3E}">
        <p14:creationId xmlns:p14="http://schemas.microsoft.com/office/powerpoint/2010/main" val="780634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computer.howstuffworks.com/operating-system.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BED2365-7751-447F-8C01-9E1205AEB595}" type="slidenum">
              <a:rPr lang="en-US" smtClean="0"/>
              <a:pPr/>
              <a:t>4</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of this as a PLACEMAT. </a:t>
            </a:r>
          </a:p>
          <a:p>
            <a:r>
              <a:rPr lang="en-US" baseline="0" dirty="0" smtClean="0"/>
              <a:t> </a:t>
            </a:r>
          </a:p>
        </p:txBody>
      </p:sp>
      <p:sp>
        <p:nvSpPr>
          <p:cNvPr id="4" name="Slide Number Placeholder 3"/>
          <p:cNvSpPr>
            <a:spLocks noGrp="1"/>
          </p:cNvSpPr>
          <p:nvPr>
            <p:ph type="sldNum" sz="quarter" idx="10"/>
          </p:nvPr>
        </p:nvSpPr>
        <p:spPr/>
        <p:txBody>
          <a:bodyPr/>
          <a:lstStyle/>
          <a:p>
            <a:fld id="{13ECF5FF-C495-471B-A379-C8C280048831}" type="slidenum">
              <a:rPr lang="en-US" smtClean="0"/>
              <a:pPr/>
              <a:t>19</a:t>
            </a:fld>
            <a:endParaRPr lang="en-US"/>
          </a:p>
        </p:txBody>
      </p:sp>
    </p:spTree>
    <p:extLst>
      <p:ext uri="{BB962C8B-B14F-4D97-AF65-F5344CB8AC3E}">
        <p14:creationId xmlns:p14="http://schemas.microsoft.com/office/powerpoint/2010/main" val="1878071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OAS= Office Automation Systems</a:t>
            </a:r>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22</a:t>
            </a:fld>
            <a:endParaRPr lang="en-US" dirty="0"/>
          </a:p>
        </p:txBody>
      </p:sp>
    </p:spTree>
    <p:extLst>
      <p:ext uri="{BB962C8B-B14F-4D97-AF65-F5344CB8AC3E}">
        <p14:creationId xmlns:p14="http://schemas.microsoft.com/office/powerpoint/2010/main" val="160840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IT 215 Lecture Notes</a:t>
            </a:r>
          </a:p>
        </p:txBody>
      </p:sp>
      <p:sp>
        <p:nvSpPr>
          <p:cNvPr id="5" name="Rectangle 3"/>
          <p:cNvSpPr>
            <a:spLocks noGrp="1" noChangeArrowheads="1"/>
          </p:cNvSpPr>
          <p:nvPr>
            <p:ph type="dt" idx="1"/>
          </p:nvPr>
        </p:nvSpPr>
        <p:spPr>
          <a:ln/>
        </p:spPr>
        <p:txBody>
          <a:bodyPr/>
          <a:lstStyle/>
          <a:p>
            <a:r>
              <a:rPr lang="en-US"/>
              <a:t>January 4, 2006</a:t>
            </a:r>
          </a:p>
        </p:txBody>
      </p:sp>
      <p:sp>
        <p:nvSpPr>
          <p:cNvPr id="6" name="Rectangle 6"/>
          <p:cNvSpPr>
            <a:spLocks noGrp="1" noChangeArrowheads="1"/>
          </p:cNvSpPr>
          <p:nvPr>
            <p:ph type="ftr" sz="quarter" idx="4"/>
          </p:nvPr>
        </p:nvSpPr>
        <p:spPr>
          <a:ln/>
        </p:spPr>
        <p:txBody>
          <a:bodyPr/>
          <a:lstStyle/>
          <a:p>
            <a:r>
              <a:rPr lang="en-US"/>
              <a:t>(c) DePaul University, 2006</a:t>
            </a:r>
          </a:p>
        </p:txBody>
      </p:sp>
      <p:sp>
        <p:nvSpPr>
          <p:cNvPr id="7" name="Rectangle 7"/>
          <p:cNvSpPr>
            <a:spLocks noGrp="1" noChangeArrowheads="1"/>
          </p:cNvSpPr>
          <p:nvPr>
            <p:ph type="sldNum" sz="quarter" idx="5"/>
          </p:nvPr>
        </p:nvSpPr>
        <p:spPr>
          <a:ln/>
        </p:spPr>
        <p:txBody>
          <a:bodyPr/>
          <a:lstStyle/>
          <a:p>
            <a:fld id="{8F59AC21-4457-4A5B-904A-6FFAFA4D3CDB}" type="slidenum">
              <a:rPr lang="en-US"/>
              <a:pPr/>
              <a:t>25</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IT 215 Lecture Notes</a:t>
            </a:r>
          </a:p>
        </p:txBody>
      </p:sp>
      <p:sp>
        <p:nvSpPr>
          <p:cNvPr id="5" name="Rectangle 3"/>
          <p:cNvSpPr>
            <a:spLocks noGrp="1" noChangeArrowheads="1"/>
          </p:cNvSpPr>
          <p:nvPr>
            <p:ph type="dt" idx="1"/>
          </p:nvPr>
        </p:nvSpPr>
        <p:spPr>
          <a:ln/>
        </p:spPr>
        <p:txBody>
          <a:bodyPr/>
          <a:lstStyle/>
          <a:p>
            <a:r>
              <a:rPr lang="en-US"/>
              <a:t>January 4, 2006</a:t>
            </a:r>
          </a:p>
        </p:txBody>
      </p:sp>
      <p:sp>
        <p:nvSpPr>
          <p:cNvPr id="6" name="Rectangle 6"/>
          <p:cNvSpPr>
            <a:spLocks noGrp="1" noChangeArrowheads="1"/>
          </p:cNvSpPr>
          <p:nvPr>
            <p:ph type="ftr" sz="quarter" idx="4"/>
          </p:nvPr>
        </p:nvSpPr>
        <p:spPr>
          <a:ln/>
        </p:spPr>
        <p:txBody>
          <a:bodyPr/>
          <a:lstStyle/>
          <a:p>
            <a:r>
              <a:rPr lang="en-US"/>
              <a:t>(c) DePaul University, 2006</a:t>
            </a:r>
          </a:p>
        </p:txBody>
      </p:sp>
      <p:sp>
        <p:nvSpPr>
          <p:cNvPr id="7" name="Rectangle 7"/>
          <p:cNvSpPr>
            <a:spLocks noGrp="1" noChangeArrowheads="1"/>
          </p:cNvSpPr>
          <p:nvPr>
            <p:ph type="sldNum" sz="quarter" idx="5"/>
          </p:nvPr>
        </p:nvSpPr>
        <p:spPr>
          <a:ln/>
        </p:spPr>
        <p:txBody>
          <a:bodyPr/>
          <a:lstStyle/>
          <a:p>
            <a:fld id="{8F59AC21-4457-4A5B-904A-6FFAFA4D3CDB}" type="slidenum">
              <a:rPr lang="en-US"/>
              <a:pPr/>
              <a:t>26</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IT 215 Lecture Notes</a:t>
            </a:r>
          </a:p>
        </p:txBody>
      </p:sp>
      <p:sp>
        <p:nvSpPr>
          <p:cNvPr id="5" name="Rectangle 3"/>
          <p:cNvSpPr>
            <a:spLocks noGrp="1" noChangeArrowheads="1"/>
          </p:cNvSpPr>
          <p:nvPr>
            <p:ph type="dt" idx="1"/>
          </p:nvPr>
        </p:nvSpPr>
        <p:spPr>
          <a:ln/>
        </p:spPr>
        <p:txBody>
          <a:bodyPr/>
          <a:lstStyle/>
          <a:p>
            <a:r>
              <a:rPr lang="en-US"/>
              <a:t>January 4, 2006</a:t>
            </a:r>
          </a:p>
        </p:txBody>
      </p:sp>
      <p:sp>
        <p:nvSpPr>
          <p:cNvPr id="6" name="Rectangle 6"/>
          <p:cNvSpPr>
            <a:spLocks noGrp="1" noChangeArrowheads="1"/>
          </p:cNvSpPr>
          <p:nvPr>
            <p:ph type="ftr" sz="quarter" idx="4"/>
          </p:nvPr>
        </p:nvSpPr>
        <p:spPr>
          <a:ln/>
        </p:spPr>
        <p:txBody>
          <a:bodyPr/>
          <a:lstStyle/>
          <a:p>
            <a:r>
              <a:rPr lang="en-US"/>
              <a:t>(c) DePaul University, 2006</a:t>
            </a:r>
          </a:p>
        </p:txBody>
      </p:sp>
      <p:sp>
        <p:nvSpPr>
          <p:cNvPr id="7" name="Rectangle 7"/>
          <p:cNvSpPr>
            <a:spLocks noGrp="1" noChangeArrowheads="1"/>
          </p:cNvSpPr>
          <p:nvPr>
            <p:ph type="sldNum" sz="quarter" idx="5"/>
          </p:nvPr>
        </p:nvSpPr>
        <p:spPr>
          <a:ln/>
        </p:spPr>
        <p:txBody>
          <a:bodyPr/>
          <a:lstStyle/>
          <a:p>
            <a:fld id="{E09DBD32-6FF6-4E2D-9A11-3F0926D97406}" type="slidenum">
              <a:rPr lang="en-US"/>
              <a:pPr/>
              <a:t>27</a:t>
            </a:fld>
            <a:endParaRPr lang="en-US"/>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Transport Set</a:t>
            </a:r>
          </a:p>
          <a:p>
            <a:r>
              <a:rPr lang="en-US" sz="1200" b="1" i="0" kern="1200" dirty="0" smtClean="0">
                <a:solidFill>
                  <a:schemeClr val="tx1"/>
                </a:solidFill>
                <a:effectLst/>
                <a:latin typeface="+mn-lt"/>
                <a:ea typeface="+mn-ea"/>
                <a:cs typeface="+mn-cs"/>
              </a:rPr>
              <a:t>Layer 1: Physical</a:t>
            </a:r>
            <a:r>
              <a:rPr lang="en-US" sz="1200" b="0" i="0" kern="1200" dirty="0" smtClean="0">
                <a:solidFill>
                  <a:schemeClr val="tx1"/>
                </a:solidFill>
                <a:effectLst/>
                <a:latin typeface="+mn-lt"/>
                <a:ea typeface="+mn-ea"/>
                <a:cs typeface="+mn-cs"/>
              </a:rPr>
              <a:t> - This is the level of the actual hardware. It defines the physical characteristics of the network such as connections</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Layer 2: Data</a:t>
            </a:r>
            <a:r>
              <a:rPr lang="en-US" sz="1200" b="0" i="0" kern="1200" dirty="0" smtClean="0">
                <a:solidFill>
                  <a:schemeClr val="tx1"/>
                </a:solidFill>
                <a:effectLst/>
                <a:latin typeface="+mn-lt"/>
                <a:ea typeface="+mn-ea"/>
                <a:cs typeface="+mn-cs"/>
              </a:rPr>
              <a:t> - In this layer, the appropriate physical protocol is assigned to the data. Also, the type of network and the </a:t>
            </a:r>
            <a:r>
              <a:rPr lang="en-US" sz="1200" b="0" i="0" u="none" strike="noStrike" kern="1200" dirty="0" smtClean="0">
                <a:solidFill>
                  <a:schemeClr val="tx1"/>
                </a:solidFill>
                <a:effectLst/>
                <a:latin typeface="+mn-lt"/>
                <a:ea typeface="+mn-ea"/>
                <a:cs typeface="+mn-cs"/>
              </a:rPr>
              <a:t>packet sequencing</a:t>
            </a:r>
            <a:r>
              <a:rPr lang="en-US" sz="1200" b="0" i="0" kern="1200" dirty="0" smtClean="0">
                <a:solidFill>
                  <a:schemeClr val="tx1"/>
                </a:solidFill>
                <a:effectLst/>
                <a:latin typeface="+mn-lt"/>
                <a:ea typeface="+mn-ea"/>
                <a:cs typeface="+mn-cs"/>
              </a:rPr>
              <a:t> is defined.</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Layer 3: Network</a:t>
            </a:r>
            <a:r>
              <a:rPr lang="en-US" sz="1200" b="0" i="0" kern="1200" dirty="0" smtClean="0">
                <a:solidFill>
                  <a:schemeClr val="tx1"/>
                </a:solidFill>
                <a:effectLst/>
                <a:latin typeface="+mn-lt"/>
                <a:ea typeface="+mn-ea"/>
                <a:cs typeface="+mn-cs"/>
              </a:rPr>
              <a:t> - The way that the data will be sent to the recipient device is determined in this layer. Logical </a:t>
            </a:r>
            <a:r>
              <a:rPr lang="en-US" sz="1200" b="0" i="0" u="none" strike="noStrike" kern="1200" dirty="0" smtClean="0">
                <a:solidFill>
                  <a:schemeClr val="tx1"/>
                </a:solidFill>
                <a:effectLst/>
                <a:latin typeface="+mn-lt"/>
                <a:ea typeface="+mn-ea"/>
                <a:cs typeface="+mn-cs"/>
              </a:rPr>
              <a:t>protocols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routing</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rPr>
              <a:t>addressing</a:t>
            </a:r>
            <a:r>
              <a:rPr lang="en-US" sz="1200" b="0" i="0" kern="1200" dirty="0" smtClean="0">
                <a:solidFill>
                  <a:schemeClr val="tx1"/>
                </a:solidFill>
                <a:effectLst/>
                <a:latin typeface="+mn-lt"/>
                <a:ea typeface="+mn-ea"/>
                <a:cs typeface="+mn-cs"/>
              </a:rPr>
              <a:t> are handled here.</a:t>
            </a:r>
          </a:p>
          <a:p>
            <a:r>
              <a:rPr lang="en-US" sz="1200" b="1" i="0" kern="1200" dirty="0" smtClean="0">
                <a:solidFill>
                  <a:schemeClr val="tx1"/>
                </a:solidFill>
                <a:effectLst/>
                <a:latin typeface="+mn-lt"/>
                <a:ea typeface="+mn-ea"/>
                <a:cs typeface="+mn-cs"/>
              </a:rPr>
              <a:t>Layer 4: Transport</a:t>
            </a:r>
            <a:r>
              <a:rPr lang="en-US" sz="1200" b="0" i="0" kern="1200" dirty="0" smtClean="0">
                <a:solidFill>
                  <a:schemeClr val="tx1"/>
                </a:solidFill>
                <a:effectLst/>
                <a:latin typeface="+mn-lt"/>
                <a:ea typeface="+mn-ea"/>
                <a:cs typeface="+mn-cs"/>
              </a:rPr>
              <a:t> - This layer maintains </a:t>
            </a:r>
            <a:r>
              <a:rPr lang="en-US" sz="1200" b="1" i="0" kern="1200" dirty="0" smtClean="0">
                <a:solidFill>
                  <a:schemeClr val="tx1"/>
                </a:solidFill>
                <a:effectLst/>
                <a:latin typeface="+mn-lt"/>
                <a:ea typeface="+mn-ea"/>
                <a:cs typeface="+mn-cs"/>
              </a:rPr>
              <a:t>flow control</a:t>
            </a:r>
            <a:r>
              <a:rPr lang="en-US" sz="1200" b="0" i="0" kern="1200" dirty="0" smtClean="0">
                <a:solidFill>
                  <a:schemeClr val="tx1"/>
                </a:solidFill>
                <a:effectLst/>
                <a:latin typeface="+mn-lt"/>
                <a:ea typeface="+mn-ea"/>
                <a:cs typeface="+mn-cs"/>
              </a:rPr>
              <a:t> of data and provides for error checking and recovery of data between the devices. </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Application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Layer 5: Session</a:t>
            </a:r>
            <a:r>
              <a:rPr lang="en-US" sz="1200" b="0" i="0" kern="1200" dirty="0" smtClean="0">
                <a:solidFill>
                  <a:schemeClr val="tx1"/>
                </a:solidFill>
                <a:effectLst/>
                <a:latin typeface="+mn-lt"/>
                <a:ea typeface="+mn-ea"/>
                <a:cs typeface="+mn-cs"/>
              </a:rPr>
              <a:t> - Layer 5 establishes, maintains and ends communication with the receiving device.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Layer 6: Presentation</a:t>
            </a:r>
            <a:r>
              <a:rPr lang="en-US" sz="1200" b="0" i="0" kern="1200" dirty="0" smtClean="0">
                <a:solidFill>
                  <a:schemeClr val="tx1"/>
                </a:solidFill>
                <a:effectLst/>
                <a:latin typeface="+mn-lt"/>
                <a:ea typeface="+mn-ea"/>
                <a:cs typeface="+mn-cs"/>
              </a:rPr>
              <a:t> - Layer 6 takes the data provided by the Application layer and converts it into a standard format that the other layers can understand.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Layer 7: Application</a:t>
            </a:r>
            <a:r>
              <a:rPr lang="en-US" sz="1200" b="0" i="0" kern="1200" dirty="0" smtClean="0">
                <a:solidFill>
                  <a:schemeClr val="tx1"/>
                </a:solidFill>
                <a:effectLst/>
                <a:latin typeface="+mn-lt"/>
                <a:ea typeface="+mn-ea"/>
                <a:cs typeface="+mn-cs"/>
              </a:rPr>
              <a:t> - This is the layer that actually interacts with the </a:t>
            </a:r>
            <a:r>
              <a:rPr lang="en-US" sz="1200" b="0" i="0" u="none" strike="noStrike" kern="1200" dirty="0" smtClean="0">
                <a:solidFill>
                  <a:schemeClr val="tx1"/>
                </a:solidFill>
                <a:effectLst/>
                <a:latin typeface="+mn-lt"/>
                <a:ea typeface="+mn-ea"/>
                <a:cs typeface="+mn-cs"/>
                <a:hlinkClick r:id="rId3"/>
              </a:rPr>
              <a:t>operating system</a:t>
            </a:r>
            <a:r>
              <a:rPr lang="en-US" sz="1200" b="0" i="0" kern="1200" dirty="0" smtClean="0">
                <a:solidFill>
                  <a:schemeClr val="tx1"/>
                </a:solidFill>
                <a:effectLst/>
                <a:latin typeface="+mn-lt"/>
                <a:ea typeface="+mn-ea"/>
                <a:cs typeface="+mn-cs"/>
              </a:rPr>
              <a:t> or application whenever the user chooses to transfer files, read messages or perform other network-related activities.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Bit</a:t>
            </a:r>
            <a:r>
              <a:rPr lang="en-US" sz="1200" b="0" i="0" kern="1200" dirty="0" smtClean="0">
                <a:solidFill>
                  <a:schemeClr val="tx1"/>
                </a:solidFill>
                <a:effectLst/>
                <a:latin typeface="+mn-lt"/>
                <a:ea typeface="+mn-ea"/>
                <a:cs typeface="+mn-cs"/>
              </a:rPr>
              <a:t> is the basic unit of information   </a:t>
            </a:r>
          </a:p>
          <a:p>
            <a:r>
              <a:rPr lang="en-US" sz="1200" b="1" i="0" kern="1200" dirty="0" smtClean="0">
                <a:solidFill>
                  <a:schemeClr val="tx1"/>
                </a:solidFill>
                <a:effectLst/>
                <a:latin typeface="+mn-lt"/>
                <a:ea typeface="+mn-ea"/>
                <a:cs typeface="+mn-cs"/>
              </a:rPr>
              <a:t>Frame</a:t>
            </a:r>
            <a:r>
              <a:rPr lang="en-US" sz="1200" b="0" i="0" kern="1200" dirty="0" smtClean="0">
                <a:solidFill>
                  <a:schemeClr val="tx1"/>
                </a:solidFill>
                <a:effectLst/>
                <a:latin typeface="+mn-lt"/>
                <a:ea typeface="+mn-ea"/>
                <a:cs typeface="+mn-cs"/>
              </a:rPr>
              <a:t> is a digital data transmission unit </a:t>
            </a:r>
          </a:p>
          <a:p>
            <a:r>
              <a:rPr lang="en-US" b="1" dirty="0" smtClean="0"/>
              <a:t>Network Packet</a:t>
            </a:r>
            <a:r>
              <a:rPr lang="en-US" dirty="0" smtClean="0"/>
              <a:t> is a formatted unit of data </a:t>
            </a:r>
          </a:p>
          <a:p>
            <a:r>
              <a:rPr lang="en-US" b="1" dirty="0" smtClean="0"/>
              <a:t>Network segment</a:t>
            </a:r>
            <a:r>
              <a:rPr lang="en-US" dirty="0" smtClean="0"/>
              <a:t> is a portion of a computer</a:t>
            </a:r>
            <a:r>
              <a:rPr lang="en-US" baseline="0" dirty="0" smtClean="0"/>
              <a:t> network</a:t>
            </a:r>
          </a:p>
          <a:p>
            <a:endParaRPr lang="en-US" dirty="0" smtClean="0"/>
          </a:p>
        </p:txBody>
      </p:sp>
      <p:sp>
        <p:nvSpPr>
          <p:cNvPr id="4" name="Slide Number Placeholder 3"/>
          <p:cNvSpPr>
            <a:spLocks noGrp="1"/>
          </p:cNvSpPr>
          <p:nvPr>
            <p:ph type="sldNum" sz="quarter" idx="10"/>
          </p:nvPr>
        </p:nvSpPr>
        <p:spPr/>
        <p:txBody>
          <a:bodyPr/>
          <a:lstStyle/>
          <a:p>
            <a:fld id="{13ECF5FF-C495-471B-A379-C8C280048831}" type="slidenum">
              <a:rPr lang="en-US" smtClean="0"/>
              <a:pPr/>
              <a:t>29</a:t>
            </a:fld>
            <a:endParaRPr lang="en-US"/>
          </a:p>
        </p:txBody>
      </p:sp>
    </p:spTree>
    <p:extLst>
      <p:ext uri="{BB962C8B-B14F-4D97-AF65-F5344CB8AC3E}">
        <p14:creationId xmlns:p14="http://schemas.microsoft.com/office/powerpoint/2010/main" val="260520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Information Technology Workbook, Janossy and McFall - Pages 148 through 158</a:t>
            </a:r>
          </a:p>
        </p:txBody>
      </p:sp>
      <p:sp>
        <p:nvSpPr>
          <p:cNvPr id="5" name="Rectangle 7"/>
          <p:cNvSpPr>
            <a:spLocks noGrp="1" noChangeArrowheads="1"/>
          </p:cNvSpPr>
          <p:nvPr>
            <p:ph type="sldNum" sz="quarter" idx="5"/>
          </p:nvPr>
        </p:nvSpPr>
        <p:spPr>
          <a:ln/>
        </p:spPr>
        <p:txBody>
          <a:bodyPr/>
          <a:lstStyle/>
          <a:p>
            <a:fld id="{03743DAC-2003-487A-994B-5845A3BF808A}" type="slidenum">
              <a:rPr lang="en-US"/>
              <a:pPr/>
              <a:t>30</a:t>
            </a:fld>
            <a:endParaRPr lang="en-US"/>
          </a:p>
        </p:txBody>
      </p:sp>
      <p:sp>
        <p:nvSpPr>
          <p:cNvPr id="854018" name="Rectangle 2"/>
          <p:cNvSpPr>
            <a:spLocks noGrp="1" noRot="1" noChangeAspect="1" noChangeArrowheads="1" noTextEdit="1"/>
          </p:cNvSpPr>
          <p:nvPr>
            <p:ph type="sldImg"/>
          </p:nvPr>
        </p:nvSpPr>
        <p:spPr>
          <a:ln/>
        </p:spPr>
      </p:sp>
      <p:sp>
        <p:nvSpPr>
          <p:cNvPr id="854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B3B3C4-84BD-4AAB-B234-CFD19652BDA1}" type="slidenum">
              <a:rPr lang="en-US" smtClean="0">
                <a:solidFill>
                  <a:prstClr val="black"/>
                </a:solidFill>
              </a:rPr>
              <a:pPr/>
              <a:t>48</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B3B3C4-84BD-4AAB-B234-CFD19652BDA1}" type="slidenum">
              <a:rPr lang="en-US" smtClean="0">
                <a:solidFill>
                  <a:prstClr val="black"/>
                </a:solidFill>
              </a:rPr>
              <a:pPr/>
              <a:t>49</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effectLst/>
                <a:latin typeface="+mn-lt"/>
                <a:ea typeface="+mn-ea"/>
                <a:cs typeface="+mn-cs"/>
              </a:rPr>
              <a:t>Software as a service (SaaS)</a:t>
            </a:r>
            <a:r>
              <a:rPr lang="en-US" sz="1200" b="0" i="0" kern="1200" dirty="0" smtClean="0">
                <a:solidFill>
                  <a:schemeClr val="tx1"/>
                </a:solidFill>
                <a:effectLst/>
                <a:latin typeface="+mn-lt"/>
                <a:ea typeface="+mn-ea"/>
                <a:cs typeface="+mn-cs"/>
              </a:rPr>
              <a:t> is a software licensing and delivery model in which software is licensed on a subscription basis and is centrally hosted.</a:t>
            </a:r>
            <a:endParaRPr lang="en-US" dirty="0"/>
          </a:p>
        </p:txBody>
      </p:sp>
      <p:sp>
        <p:nvSpPr>
          <p:cNvPr id="4" name="Slide Number Placeholder 3"/>
          <p:cNvSpPr>
            <a:spLocks noGrp="1"/>
          </p:cNvSpPr>
          <p:nvPr>
            <p:ph type="sldNum" sz="quarter" idx="10"/>
          </p:nvPr>
        </p:nvSpPr>
        <p:spPr/>
        <p:txBody>
          <a:bodyPr/>
          <a:lstStyle/>
          <a:p>
            <a:fld id="{69B3B3C4-84BD-4AAB-B234-CFD19652BDA1}" type="slidenum">
              <a:rPr lang="en-US" smtClean="0">
                <a:solidFill>
                  <a:prstClr val="black"/>
                </a:solidFill>
              </a:rPr>
              <a:pPr/>
              <a:t>52</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a:t>
            </a:r>
            <a:r>
              <a:rPr lang="en-US" baseline="0" dirty="0" smtClean="0"/>
              <a:t> is becoming more of a SUPPLY CHAIN than traditional infrastructure.</a:t>
            </a:r>
            <a:endParaRPr lang="en-US" dirty="0" smtClean="0"/>
          </a:p>
          <a:p>
            <a:r>
              <a:rPr lang="en-US" smtClean="0"/>
              <a:t>Notice </a:t>
            </a:r>
            <a:r>
              <a:rPr lang="en-US" dirty="0" smtClean="0"/>
              <a:t>that the Top IT Skills considered important today are</a:t>
            </a:r>
            <a:r>
              <a:rPr lang="en-US" baseline="0" dirty="0" smtClean="0"/>
              <a:t> : Vendor/Service Provider Management, Business Process Management and Communication skills</a:t>
            </a:r>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7</a:t>
            </a:fld>
            <a:endParaRPr lang="en-US" dirty="0"/>
          </a:p>
        </p:txBody>
      </p:sp>
    </p:spTree>
    <p:extLst>
      <p:ext uri="{BB962C8B-B14F-4D97-AF65-F5344CB8AC3E}">
        <p14:creationId xmlns:p14="http://schemas.microsoft.com/office/powerpoint/2010/main" val="2820923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ROWE is a human</a:t>
            </a:r>
            <a:r>
              <a:rPr lang="en-US" sz="1200" b="0" i="0" kern="1200" baseline="0" dirty="0" smtClean="0">
                <a:solidFill>
                  <a:schemeClr val="tx1"/>
                </a:solidFill>
                <a:effectLst/>
                <a:latin typeface="+mn-lt"/>
                <a:ea typeface="+mn-ea"/>
                <a:cs typeface="+mn-cs"/>
              </a:rPr>
              <a:t> resource management strategy </a:t>
            </a:r>
            <a:r>
              <a:rPr lang="en-US" sz="1200" b="0" i="0" kern="1200" dirty="0" smtClean="0">
                <a:solidFill>
                  <a:schemeClr val="tx1"/>
                </a:solidFill>
                <a:effectLst/>
                <a:latin typeface="+mn-lt"/>
                <a:ea typeface="+mn-ea"/>
                <a:cs typeface="+mn-cs"/>
              </a:rPr>
              <a:t>wherein employees are paid for results (output) rather than the </a:t>
            </a:r>
            <a:r>
              <a:rPr lang="en-US" sz="1200" b="0" i="0" u="none" strike="noStrike" kern="1200" dirty="0" smtClean="0">
                <a:solidFill>
                  <a:schemeClr val="tx1"/>
                </a:solidFill>
                <a:effectLst/>
                <a:latin typeface="+mn-lt"/>
                <a:ea typeface="+mn-ea"/>
                <a:cs typeface="+mn-cs"/>
              </a:rPr>
              <a:t>number of hours worked</a:t>
            </a:r>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56</a:t>
            </a:fld>
            <a:endParaRPr lang="en-US"/>
          </a:p>
        </p:txBody>
      </p:sp>
    </p:spTree>
    <p:extLst>
      <p:ext uri="{BB962C8B-B14F-4D97-AF65-F5344CB8AC3E}">
        <p14:creationId xmlns:p14="http://schemas.microsoft.com/office/powerpoint/2010/main" val="1991131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BYOD is </a:t>
            </a:r>
            <a:r>
              <a:rPr lang="en-US" sz="1200" b="0" i="0" kern="1200" dirty="0" smtClean="0">
                <a:solidFill>
                  <a:schemeClr val="tx1"/>
                </a:solidFill>
                <a:effectLst/>
                <a:latin typeface="+mn-lt"/>
                <a:ea typeface="+mn-ea"/>
                <a:cs typeface="+mn-cs"/>
              </a:rPr>
              <a:t>Bring Your Own Device and it means– bring your own piece of hardware when you come to our network or premises</a:t>
            </a:r>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57</a:t>
            </a:fld>
            <a:endParaRPr lang="en-US"/>
          </a:p>
        </p:txBody>
      </p:sp>
    </p:spTree>
    <p:extLst>
      <p:ext uri="{BB962C8B-B14F-4D97-AF65-F5344CB8AC3E}">
        <p14:creationId xmlns:p14="http://schemas.microsoft.com/office/powerpoint/2010/main" val="3020956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56953" indent="-291135" eaLnBrk="0" hangingPunct="0">
              <a:defRPr sz="2400">
                <a:solidFill>
                  <a:schemeClr val="tx1"/>
                </a:solidFill>
                <a:latin typeface="Times New Roman" pitchFamily="18" charset="0"/>
              </a:defRPr>
            </a:lvl2pPr>
            <a:lvl3pPr marL="1164543" indent="-232909" eaLnBrk="0" hangingPunct="0">
              <a:defRPr sz="2400">
                <a:solidFill>
                  <a:schemeClr val="tx1"/>
                </a:solidFill>
                <a:latin typeface="Times New Roman" pitchFamily="18" charset="0"/>
              </a:defRPr>
            </a:lvl3pPr>
            <a:lvl4pPr marL="1630360" indent="-232909" eaLnBrk="0" hangingPunct="0">
              <a:defRPr sz="2400">
                <a:solidFill>
                  <a:schemeClr val="tx1"/>
                </a:solidFill>
                <a:latin typeface="Times New Roman" pitchFamily="18" charset="0"/>
              </a:defRPr>
            </a:lvl4pPr>
            <a:lvl5pPr marL="2096178" indent="-232909" eaLnBrk="0" hangingPunct="0">
              <a:defRPr sz="2400">
                <a:solidFill>
                  <a:schemeClr val="tx1"/>
                </a:solidFill>
                <a:latin typeface="Times New Roman" pitchFamily="18" charset="0"/>
              </a:defRPr>
            </a:lvl5pPr>
            <a:lvl6pPr marL="2561995" indent="-232909" eaLnBrk="0" fontAlgn="base" hangingPunct="0">
              <a:spcBef>
                <a:spcPct val="0"/>
              </a:spcBef>
              <a:spcAft>
                <a:spcPct val="0"/>
              </a:spcAft>
              <a:defRPr sz="2400">
                <a:solidFill>
                  <a:schemeClr val="tx1"/>
                </a:solidFill>
                <a:latin typeface="Times New Roman" pitchFamily="18" charset="0"/>
              </a:defRPr>
            </a:lvl6pPr>
            <a:lvl7pPr marL="3027812" indent="-232909" eaLnBrk="0" fontAlgn="base" hangingPunct="0">
              <a:spcBef>
                <a:spcPct val="0"/>
              </a:spcBef>
              <a:spcAft>
                <a:spcPct val="0"/>
              </a:spcAft>
              <a:defRPr sz="2400">
                <a:solidFill>
                  <a:schemeClr val="tx1"/>
                </a:solidFill>
                <a:latin typeface="Times New Roman" pitchFamily="18" charset="0"/>
              </a:defRPr>
            </a:lvl7pPr>
            <a:lvl8pPr marL="3493630" indent="-232909" eaLnBrk="0" fontAlgn="base" hangingPunct="0">
              <a:spcBef>
                <a:spcPct val="0"/>
              </a:spcBef>
              <a:spcAft>
                <a:spcPct val="0"/>
              </a:spcAft>
              <a:defRPr sz="2400">
                <a:solidFill>
                  <a:schemeClr val="tx1"/>
                </a:solidFill>
                <a:latin typeface="Times New Roman" pitchFamily="18" charset="0"/>
              </a:defRPr>
            </a:lvl8pPr>
            <a:lvl9pPr marL="3959447" indent="-232909" eaLnBrk="0" fontAlgn="base" hangingPunct="0">
              <a:spcBef>
                <a:spcPct val="0"/>
              </a:spcBef>
              <a:spcAft>
                <a:spcPct val="0"/>
              </a:spcAft>
              <a:defRPr sz="2400">
                <a:solidFill>
                  <a:schemeClr val="tx1"/>
                </a:solidFill>
                <a:latin typeface="Times New Roman" pitchFamily="18" charset="0"/>
              </a:defRPr>
            </a:lvl9pPr>
          </a:lstStyle>
          <a:p>
            <a:pPr eaLnBrk="1" hangingPunct="1"/>
            <a:fld id="{9F920EB4-7A64-4E88-8E6C-508FF2EADB2A}" type="slidenum">
              <a:rPr lang="en-US" sz="1300"/>
              <a:pPr eaLnBrk="1" hangingPunct="1"/>
              <a:t>58</a:t>
            </a:fld>
            <a:endParaRPr lang="en-US" sz="13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56953" indent="-291135" eaLnBrk="0" hangingPunct="0">
              <a:defRPr sz="2400">
                <a:solidFill>
                  <a:schemeClr val="tx1"/>
                </a:solidFill>
                <a:latin typeface="Times New Roman" pitchFamily="18" charset="0"/>
              </a:defRPr>
            </a:lvl2pPr>
            <a:lvl3pPr marL="1164543" indent="-232909" eaLnBrk="0" hangingPunct="0">
              <a:defRPr sz="2400">
                <a:solidFill>
                  <a:schemeClr val="tx1"/>
                </a:solidFill>
                <a:latin typeface="Times New Roman" pitchFamily="18" charset="0"/>
              </a:defRPr>
            </a:lvl3pPr>
            <a:lvl4pPr marL="1630360" indent="-232909" eaLnBrk="0" hangingPunct="0">
              <a:defRPr sz="2400">
                <a:solidFill>
                  <a:schemeClr val="tx1"/>
                </a:solidFill>
                <a:latin typeface="Times New Roman" pitchFamily="18" charset="0"/>
              </a:defRPr>
            </a:lvl4pPr>
            <a:lvl5pPr marL="2096178" indent="-232909" eaLnBrk="0" hangingPunct="0">
              <a:defRPr sz="2400">
                <a:solidFill>
                  <a:schemeClr val="tx1"/>
                </a:solidFill>
                <a:latin typeface="Times New Roman" pitchFamily="18" charset="0"/>
              </a:defRPr>
            </a:lvl5pPr>
            <a:lvl6pPr marL="2561995" indent="-232909" eaLnBrk="0" fontAlgn="base" hangingPunct="0">
              <a:spcBef>
                <a:spcPct val="0"/>
              </a:spcBef>
              <a:spcAft>
                <a:spcPct val="0"/>
              </a:spcAft>
              <a:defRPr sz="2400">
                <a:solidFill>
                  <a:schemeClr val="tx1"/>
                </a:solidFill>
                <a:latin typeface="Times New Roman" pitchFamily="18" charset="0"/>
              </a:defRPr>
            </a:lvl6pPr>
            <a:lvl7pPr marL="3027812" indent="-232909" eaLnBrk="0" fontAlgn="base" hangingPunct="0">
              <a:spcBef>
                <a:spcPct val="0"/>
              </a:spcBef>
              <a:spcAft>
                <a:spcPct val="0"/>
              </a:spcAft>
              <a:defRPr sz="2400">
                <a:solidFill>
                  <a:schemeClr val="tx1"/>
                </a:solidFill>
                <a:latin typeface="Times New Roman" pitchFamily="18" charset="0"/>
              </a:defRPr>
            </a:lvl7pPr>
            <a:lvl8pPr marL="3493630" indent="-232909" eaLnBrk="0" fontAlgn="base" hangingPunct="0">
              <a:spcBef>
                <a:spcPct val="0"/>
              </a:spcBef>
              <a:spcAft>
                <a:spcPct val="0"/>
              </a:spcAft>
              <a:defRPr sz="2400">
                <a:solidFill>
                  <a:schemeClr val="tx1"/>
                </a:solidFill>
                <a:latin typeface="Times New Roman" pitchFamily="18" charset="0"/>
              </a:defRPr>
            </a:lvl8pPr>
            <a:lvl9pPr marL="3959447" indent="-232909" eaLnBrk="0" fontAlgn="base" hangingPunct="0">
              <a:spcBef>
                <a:spcPct val="0"/>
              </a:spcBef>
              <a:spcAft>
                <a:spcPct val="0"/>
              </a:spcAft>
              <a:defRPr sz="2400">
                <a:solidFill>
                  <a:schemeClr val="tx1"/>
                </a:solidFill>
                <a:latin typeface="Times New Roman" pitchFamily="18" charset="0"/>
              </a:defRPr>
            </a:lvl9pPr>
          </a:lstStyle>
          <a:p>
            <a:pPr eaLnBrk="1" hangingPunct="1"/>
            <a:fld id="{7396E37D-865D-4F33-85E2-8E521BA784FD}" type="slidenum">
              <a:rPr lang="en-US" sz="1300"/>
              <a:pPr eaLnBrk="1" hangingPunct="1"/>
              <a:t>60</a:t>
            </a:fld>
            <a:endParaRPr lang="en-US" sz="13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56953" indent="-291135">
              <a:defRPr>
                <a:solidFill>
                  <a:schemeClr val="tx1"/>
                </a:solidFill>
                <a:latin typeface="Calibri" pitchFamily="34" charset="0"/>
                <a:cs typeface="Arial" pitchFamily="34" charset="0"/>
              </a:defRPr>
            </a:lvl2pPr>
            <a:lvl3pPr marL="1164543" indent="-232909">
              <a:defRPr>
                <a:solidFill>
                  <a:schemeClr val="tx1"/>
                </a:solidFill>
                <a:latin typeface="Calibri" pitchFamily="34" charset="0"/>
                <a:cs typeface="Arial" pitchFamily="34" charset="0"/>
              </a:defRPr>
            </a:lvl3pPr>
            <a:lvl4pPr marL="1630360" indent="-232909">
              <a:defRPr>
                <a:solidFill>
                  <a:schemeClr val="tx1"/>
                </a:solidFill>
                <a:latin typeface="Calibri" pitchFamily="34" charset="0"/>
                <a:cs typeface="Arial" pitchFamily="34" charset="0"/>
              </a:defRPr>
            </a:lvl4pPr>
            <a:lvl5pPr marL="2096178" indent="-232909">
              <a:defRPr>
                <a:solidFill>
                  <a:schemeClr val="tx1"/>
                </a:solidFill>
                <a:latin typeface="Calibri" pitchFamily="34" charset="0"/>
                <a:cs typeface="Arial" pitchFamily="34" charset="0"/>
              </a:defRPr>
            </a:lvl5pPr>
            <a:lvl6pPr marL="2561995" indent="-232909" fontAlgn="base">
              <a:spcBef>
                <a:spcPct val="0"/>
              </a:spcBef>
              <a:spcAft>
                <a:spcPct val="0"/>
              </a:spcAft>
              <a:defRPr>
                <a:solidFill>
                  <a:schemeClr val="tx1"/>
                </a:solidFill>
                <a:latin typeface="Calibri" pitchFamily="34" charset="0"/>
                <a:cs typeface="Arial" pitchFamily="34" charset="0"/>
              </a:defRPr>
            </a:lvl6pPr>
            <a:lvl7pPr marL="3027812" indent="-232909" fontAlgn="base">
              <a:spcBef>
                <a:spcPct val="0"/>
              </a:spcBef>
              <a:spcAft>
                <a:spcPct val="0"/>
              </a:spcAft>
              <a:defRPr>
                <a:solidFill>
                  <a:schemeClr val="tx1"/>
                </a:solidFill>
                <a:latin typeface="Calibri" pitchFamily="34" charset="0"/>
                <a:cs typeface="Arial" pitchFamily="34" charset="0"/>
              </a:defRPr>
            </a:lvl7pPr>
            <a:lvl8pPr marL="3493630" indent="-232909" fontAlgn="base">
              <a:spcBef>
                <a:spcPct val="0"/>
              </a:spcBef>
              <a:spcAft>
                <a:spcPct val="0"/>
              </a:spcAft>
              <a:defRPr>
                <a:solidFill>
                  <a:schemeClr val="tx1"/>
                </a:solidFill>
                <a:latin typeface="Calibri" pitchFamily="34" charset="0"/>
                <a:cs typeface="Arial" pitchFamily="34" charset="0"/>
              </a:defRPr>
            </a:lvl8pPr>
            <a:lvl9pPr marL="3959447" indent="-232909" fontAlgn="base">
              <a:spcBef>
                <a:spcPct val="0"/>
              </a:spcBef>
              <a:spcAft>
                <a:spcPct val="0"/>
              </a:spcAft>
              <a:defRPr>
                <a:solidFill>
                  <a:schemeClr val="tx1"/>
                </a:solidFill>
                <a:latin typeface="Calibri" pitchFamily="34" charset="0"/>
                <a:cs typeface="Arial" pitchFamily="34" charset="0"/>
              </a:defRPr>
            </a:lvl9pPr>
          </a:lstStyle>
          <a:p>
            <a:fld id="{0F5906D9-E803-40C5-83BF-86D78E1B2233}" type="slidenum">
              <a:rPr lang="en-US">
                <a:solidFill>
                  <a:prstClr val="black"/>
                </a:solidFill>
              </a:rPr>
              <a:pPr/>
              <a:t>62</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7081CAD-9FBB-4150-8A14-D4F587F623F2}" type="slidenum">
              <a:rPr lang="en-US" smtClean="0"/>
              <a:pPr>
                <a:defRPr/>
              </a:pPr>
              <a:t>63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 am comfortable</a:t>
            </a:r>
            <a:r>
              <a:rPr lang="en-US" baseline="0" dirty="0" smtClean="0"/>
              <a:t> if you would like to build a Joomla site as well; However my time to help is limited on this. </a:t>
            </a:r>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66</a:t>
            </a:fld>
            <a:endParaRPr lang="en-US"/>
          </a:p>
        </p:txBody>
      </p:sp>
    </p:spTree>
    <p:extLst>
      <p:ext uri="{BB962C8B-B14F-4D97-AF65-F5344CB8AC3E}">
        <p14:creationId xmlns:p14="http://schemas.microsoft.com/office/powerpoint/2010/main" val="3285217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75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 reason</a:t>
            </a:r>
            <a:r>
              <a:rPr lang="en-US" baseline="0" dirty="0" smtClean="0"/>
              <a:t> for being. What community are you trying to reach?</a:t>
            </a:r>
          </a:p>
          <a:p>
            <a:r>
              <a:rPr lang="en-US" baseline="0" dirty="0" smtClean="0"/>
              <a:t>NOTE: you will not actually fill out the blog with live content. The only content required is some relevant posts about the context. You my choose to add “live” content if you choose.</a:t>
            </a:r>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79</a:t>
            </a:fld>
            <a:endParaRPr lang="en-US"/>
          </a:p>
        </p:txBody>
      </p:sp>
    </p:spTree>
    <p:extLst>
      <p:ext uri="{BB962C8B-B14F-4D97-AF65-F5344CB8AC3E}">
        <p14:creationId xmlns:p14="http://schemas.microsoft.com/office/powerpoint/2010/main" val="4088563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57020" indent="-291161" eaLnBrk="0" hangingPunct="0">
              <a:defRPr sz="2400">
                <a:solidFill>
                  <a:schemeClr val="tx1"/>
                </a:solidFill>
                <a:latin typeface="Times New Roman" pitchFamily="18" charset="0"/>
              </a:defRPr>
            </a:lvl2pPr>
            <a:lvl3pPr marL="1164647" indent="-232929" eaLnBrk="0" hangingPunct="0">
              <a:defRPr sz="2400">
                <a:solidFill>
                  <a:schemeClr val="tx1"/>
                </a:solidFill>
                <a:latin typeface="Times New Roman" pitchFamily="18" charset="0"/>
              </a:defRPr>
            </a:lvl3pPr>
            <a:lvl4pPr marL="1630505" indent="-232929" eaLnBrk="0" hangingPunct="0">
              <a:defRPr sz="2400">
                <a:solidFill>
                  <a:schemeClr val="tx1"/>
                </a:solidFill>
                <a:latin typeface="Times New Roman" pitchFamily="18" charset="0"/>
              </a:defRPr>
            </a:lvl4pPr>
            <a:lvl5pPr marL="2096365" indent="-232929" eaLnBrk="0" hangingPunct="0">
              <a:defRPr sz="2400">
                <a:solidFill>
                  <a:schemeClr val="tx1"/>
                </a:solidFill>
                <a:latin typeface="Times New Roman" pitchFamily="18" charset="0"/>
              </a:defRPr>
            </a:lvl5pPr>
            <a:lvl6pPr marL="2562224" indent="-232929" eaLnBrk="0" fontAlgn="base" hangingPunct="0">
              <a:spcBef>
                <a:spcPct val="0"/>
              </a:spcBef>
              <a:spcAft>
                <a:spcPct val="0"/>
              </a:spcAft>
              <a:defRPr sz="2400">
                <a:solidFill>
                  <a:schemeClr val="tx1"/>
                </a:solidFill>
                <a:latin typeface="Times New Roman" pitchFamily="18" charset="0"/>
              </a:defRPr>
            </a:lvl6pPr>
            <a:lvl7pPr marL="3028082" indent="-232929" eaLnBrk="0" fontAlgn="base" hangingPunct="0">
              <a:spcBef>
                <a:spcPct val="0"/>
              </a:spcBef>
              <a:spcAft>
                <a:spcPct val="0"/>
              </a:spcAft>
              <a:defRPr sz="2400">
                <a:solidFill>
                  <a:schemeClr val="tx1"/>
                </a:solidFill>
                <a:latin typeface="Times New Roman" pitchFamily="18" charset="0"/>
              </a:defRPr>
            </a:lvl7pPr>
            <a:lvl8pPr marL="3493941" indent="-232929" eaLnBrk="0" fontAlgn="base" hangingPunct="0">
              <a:spcBef>
                <a:spcPct val="0"/>
              </a:spcBef>
              <a:spcAft>
                <a:spcPct val="0"/>
              </a:spcAft>
              <a:defRPr sz="2400">
                <a:solidFill>
                  <a:schemeClr val="tx1"/>
                </a:solidFill>
                <a:latin typeface="Times New Roman" pitchFamily="18" charset="0"/>
              </a:defRPr>
            </a:lvl8pPr>
            <a:lvl9pPr marL="3959800" indent="-232929" eaLnBrk="0" fontAlgn="base" hangingPunct="0">
              <a:spcBef>
                <a:spcPct val="0"/>
              </a:spcBef>
              <a:spcAft>
                <a:spcPct val="0"/>
              </a:spcAft>
              <a:defRPr sz="2400">
                <a:solidFill>
                  <a:schemeClr val="tx1"/>
                </a:solidFill>
                <a:latin typeface="Times New Roman" pitchFamily="18" charset="0"/>
              </a:defRPr>
            </a:lvl9pPr>
          </a:lstStyle>
          <a:p>
            <a:pPr eaLnBrk="1" hangingPunct="1"/>
            <a:fld id="{ACCFDB61-175B-4BA5-897D-F314158C40C4}" type="slidenum">
              <a:rPr lang="en-US" sz="1300"/>
              <a:pPr eaLnBrk="1" hangingPunct="1"/>
              <a:t>9</a:t>
            </a:fld>
            <a:endParaRPr lang="en-US" sz="13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BF36F1-B4AA-4322-A082-31F9B67E8CB8}" type="slidenum">
              <a:rPr lang="en-US" smtClean="0"/>
              <a:pPr/>
              <a:t>10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Enterprise 1.0 organization was a hierarchical</a:t>
            </a:r>
            <a:r>
              <a:rPr lang="en-US" baseline="0" dirty="0" smtClean="0"/>
              <a:t>, bureaucratic, IT driven (think mainframe), </a:t>
            </a:r>
            <a:r>
              <a:rPr lang="en-US" baseline="0" dirty="0" err="1" smtClean="0"/>
              <a:t>siloed</a:t>
            </a:r>
            <a:r>
              <a:rPr lang="en-US" baseline="0" dirty="0" smtClean="0"/>
              <a:t> and ruled from the top.</a:t>
            </a:r>
          </a:p>
          <a:p>
            <a:r>
              <a:rPr lang="en-US" baseline="0" dirty="0" smtClean="0"/>
              <a:t>The Enterprise 2.0  organization is teams, collaborative, distributed, FLAT, agile and BUSINESS driven.</a:t>
            </a:r>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12</a:t>
            </a:fld>
            <a:endParaRPr lang="en-US" dirty="0"/>
          </a:p>
        </p:txBody>
      </p:sp>
    </p:spTree>
    <p:extLst>
      <p:ext uri="{BB962C8B-B14F-4D97-AF65-F5344CB8AC3E}">
        <p14:creationId xmlns:p14="http://schemas.microsoft.com/office/powerpoint/2010/main" val="4032016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13</a:t>
            </a:fld>
            <a:endParaRPr lang="en-US"/>
          </a:p>
        </p:txBody>
      </p:sp>
    </p:spTree>
    <p:extLst>
      <p:ext uri="{BB962C8B-B14F-4D97-AF65-F5344CB8AC3E}">
        <p14:creationId xmlns:p14="http://schemas.microsoft.com/office/powerpoint/2010/main" val="22399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it called Work 3.0?</a:t>
            </a:r>
            <a:r>
              <a:rPr lang="en-US" baseline="0" dirty="0" smtClean="0"/>
              <a:t>  -- you guessed it – Mobile Work Force!</a:t>
            </a:r>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14</a:t>
            </a:fld>
            <a:endParaRPr lang="en-US"/>
          </a:p>
        </p:txBody>
      </p:sp>
    </p:spTree>
    <p:extLst>
      <p:ext uri="{BB962C8B-B14F-4D97-AF65-F5344CB8AC3E}">
        <p14:creationId xmlns:p14="http://schemas.microsoft.com/office/powerpoint/2010/main" val="166958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Critical to Business.</a:t>
            </a:r>
            <a:r>
              <a:rPr lang="en-US" baseline="0" dirty="0" smtClean="0"/>
              <a:t> Without IT business can not expand, customers can not demand and businesses can not supply.</a:t>
            </a:r>
          </a:p>
          <a:p>
            <a:r>
              <a:rPr lang="en-US" baseline="0" dirty="0" smtClean="0"/>
              <a:t>IT is the </a:t>
            </a:r>
            <a:r>
              <a:rPr lang="en-US" b="1" baseline="0" dirty="0" smtClean="0"/>
              <a:t>medium</a:t>
            </a:r>
            <a:r>
              <a:rPr lang="en-US" baseline="0" dirty="0" smtClean="0"/>
              <a:t> for DEMAND and SUPPLY</a:t>
            </a:r>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16</a:t>
            </a:fld>
            <a:endParaRPr lang="en-US"/>
          </a:p>
        </p:txBody>
      </p:sp>
    </p:spTree>
    <p:extLst>
      <p:ext uri="{BB962C8B-B14F-4D97-AF65-F5344CB8AC3E}">
        <p14:creationId xmlns:p14="http://schemas.microsoft.com/office/powerpoint/2010/main" val="1047363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the</a:t>
            </a:r>
            <a:r>
              <a:rPr lang="en-US" baseline="0" dirty="0" smtClean="0"/>
              <a:t> </a:t>
            </a:r>
            <a:r>
              <a:rPr lang="en-US" b="1" baseline="0" dirty="0" smtClean="0"/>
              <a:t>GLUE</a:t>
            </a:r>
            <a:r>
              <a:rPr lang="en-US" baseline="0" dirty="0" smtClean="0"/>
              <a:t> between the customer and the business</a:t>
            </a:r>
            <a:endParaRPr lang="en-US" dirty="0"/>
          </a:p>
        </p:txBody>
      </p:sp>
      <p:sp>
        <p:nvSpPr>
          <p:cNvPr id="4" name="Slide Number Placeholder 3"/>
          <p:cNvSpPr>
            <a:spLocks noGrp="1"/>
          </p:cNvSpPr>
          <p:nvPr>
            <p:ph type="sldNum" sz="quarter" idx="10"/>
          </p:nvPr>
        </p:nvSpPr>
        <p:spPr/>
        <p:txBody>
          <a:bodyPr/>
          <a:lstStyle/>
          <a:p>
            <a:fld id="{13ECF5FF-C495-471B-A379-C8C280048831}" type="slidenum">
              <a:rPr lang="en-US" smtClean="0"/>
              <a:pPr/>
              <a:t>18</a:t>
            </a:fld>
            <a:endParaRPr lang="en-US"/>
          </a:p>
        </p:txBody>
      </p:sp>
    </p:spTree>
    <p:extLst>
      <p:ext uri="{BB962C8B-B14F-4D97-AF65-F5344CB8AC3E}">
        <p14:creationId xmlns:p14="http://schemas.microsoft.com/office/powerpoint/2010/main" val="2628382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406F6E-7469-4551-AB55-2A123E151F82}" type="datetime1">
              <a:rPr lang="en-US" smtClean="0"/>
              <a:pPr/>
              <a:t>6/16/2015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9DEDF-748B-48DA-8ED1-C8D2BF07B1D4}"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D46601-FE29-42A5-A275-D855EDBC5CDA}" type="datetime1">
              <a:rPr lang="en-US" smtClean="0"/>
              <a:pPr/>
              <a:t>6/16/2015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9DEDF-748B-48DA-8ED1-C8D2BF07B1D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B21879-2C3A-4288-B8E0-F870BBDCFAB9}" type="datetime1">
              <a:rPr lang="en-US" smtClean="0"/>
              <a:pPr/>
              <a:t>6/16/2015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9DEDF-748B-48DA-8ED1-C8D2BF07B1D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43DFBF-D502-4B4E-8A46-720C6AB84592}" type="datetime1">
              <a:rPr lang="en-US" smtClean="0"/>
              <a:pPr/>
              <a:t>6/16/2015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9DEDF-748B-48DA-8ED1-C8D2BF07B1D4}"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marL="0" indent="0" algn="r">
              <a:buNone/>
              <a:defRPr sz="4600" b="1" cap="none" baseline="0"/>
            </a:lvl1pPr>
          </a:lstStyle>
          <a:p>
            <a:r>
              <a:rPr lang="en-US" dirty="0"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8696D-F8F0-4878-9FD5-44C1424F8163}" type="datetime1">
              <a:rPr lang="en-US" smtClean="0"/>
              <a:pPr/>
              <a:t>6/16/2015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9DEDF-748B-48DA-8ED1-C8D2BF07B1D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99D465-E861-4C8F-BBAD-52A5606CCA8A}" type="datetime1">
              <a:rPr lang="en-US" smtClean="0"/>
              <a:pPr/>
              <a:t>6/16/2015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39DEDF-748B-48DA-8ED1-C8D2BF07B1D4}"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782F07-88AF-4839-B533-BE54A63D8D0C}" type="datetime1">
              <a:rPr lang="en-US" smtClean="0"/>
              <a:pPr/>
              <a:t>6/16/2015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39DEDF-748B-48DA-8ED1-C8D2BF07B1D4}"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46D6772-9B93-46C7-B195-B5B71F7DA243}" type="datetime1">
              <a:rPr lang="en-US" smtClean="0"/>
              <a:pPr/>
              <a:t>6/16/2015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39DEDF-748B-48DA-8ED1-C8D2BF07B1D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285DC6-207D-4D57-85A6-EB773BDEDD9E}" type="datetime1">
              <a:rPr lang="en-US" smtClean="0"/>
              <a:pPr/>
              <a:t>6/16/2015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39DEDF-748B-48DA-8ED1-C8D2BF07B1D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661D7B-DD8F-404C-BCF9-389B9F9AA538}" type="datetime1">
              <a:rPr lang="en-US" smtClean="0"/>
              <a:pPr/>
              <a:t>6/16/2015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39DEDF-748B-48DA-8ED1-C8D2BF07B1D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9C330-03E9-4C22-923F-5DF639699136}" type="datetime1">
              <a:rPr lang="en-US" smtClean="0"/>
              <a:pPr/>
              <a:t>6/16/2015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39DEDF-748B-48DA-8ED1-C8D2BF07B1D4}"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noFill/>
          <a:ln>
            <a:noFill/>
          </a:ln>
          <a:effectLst/>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0D111090-02C9-42B2-BAE4-62A0E8600E88}" type="datetime1">
              <a:rPr lang="en-US" smtClean="0"/>
              <a:pPr/>
              <a:t>6/16/2015</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solidFill>
              </a:defRPr>
            </a:lvl1pPr>
          </a:lstStyle>
          <a:p>
            <a:fld id="{3439DEDF-748B-48DA-8ED1-C8D2BF07B1D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marL="0" indent="0" algn="r" defTabSz="914400" rtl="0" eaLnBrk="1" latinLnBrk="0" hangingPunct="1">
        <a:spcBef>
          <a:spcPct val="0"/>
        </a:spcBef>
        <a:buClr>
          <a:schemeClr val="accent6">
            <a:lumMod val="75000"/>
          </a:schemeClr>
        </a:buClr>
        <a:buSzPct val="128000"/>
        <a:buFont typeface="Georgia" pitchFamily="18" charset="0"/>
        <a:buNone/>
        <a:defRPr sz="4600" b="1" i="0" kern="1200">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36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10000"/>
        <a:buFont typeface="Wingdings" pitchFamily="2" charset="2"/>
        <a:buChar char="v"/>
        <a:defRPr sz="36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10000"/>
        <a:buFont typeface="Courier New" pitchFamily="49" charset="0"/>
        <a:buChar char="o"/>
        <a:defRPr sz="32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8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onfusedofcalcutta.com/2012/01/09/more-on-know-how-and-know-why-versus-know-what-2"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agsi.com/BTE-governance.s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www.siteground.com/depauluniversity"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my.gartner.com/portal/server.pt?open=512&amp;objID=260&amp;mode=2&amp;PageID=3460702&amp;resId=1855718&amp;ref=QuickSearch&amp;sthkw=it+skills"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www.siteground.com/depauluniversity"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1</a:t>
            </a:fld>
            <a:endParaRPr lang="en-US" dirty="0"/>
          </a:p>
        </p:txBody>
      </p:sp>
      <p:sp>
        <p:nvSpPr>
          <p:cNvPr id="3" name="Title 2"/>
          <p:cNvSpPr>
            <a:spLocks noGrp="1"/>
          </p:cNvSpPr>
          <p:nvPr>
            <p:ph type="title"/>
          </p:nvPr>
        </p:nvSpPr>
        <p:spPr>
          <a:xfrm>
            <a:off x="1905000" y="5257800"/>
            <a:ext cx="6512511" cy="1143000"/>
          </a:xfrm>
        </p:spPr>
        <p:txBody>
          <a:bodyPr/>
          <a:lstStyle/>
          <a:p>
            <a:r>
              <a:rPr lang="en-US" sz="1050" u="sng" dirty="0">
                <a:hlinkClick r:id="rId2"/>
              </a:rPr>
              <a:t>http://confusedofcalcutta.com/2012/01/09/more-on-know-how-and-know-why-versus-know-what-2</a:t>
            </a:r>
            <a:endParaRPr lang="en-US" sz="1050" dirty="0"/>
          </a:p>
        </p:txBody>
      </p:sp>
      <p:sp>
        <p:nvSpPr>
          <p:cNvPr id="4" name="Content Placeholder 3"/>
          <p:cNvSpPr>
            <a:spLocks noGrp="1"/>
          </p:cNvSpPr>
          <p:nvPr>
            <p:ph sz="quarter" idx="13"/>
          </p:nvPr>
        </p:nvSpPr>
        <p:spPr>
          <a:xfrm>
            <a:off x="533400" y="731520"/>
            <a:ext cx="7924800" cy="3474720"/>
          </a:xfrm>
        </p:spPr>
        <p:txBody>
          <a:bodyPr/>
          <a:lstStyle/>
          <a:p>
            <a:pPr marL="45720" indent="0">
              <a:buNone/>
            </a:pPr>
            <a:r>
              <a:rPr lang="en-US" dirty="0"/>
              <a:t>“It is in the knowledge of the </a:t>
            </a:r>
            <a:r>
              <a:rPr lang="en-US" i="1" dirty="0"/>
              <a:t>Why</a:t>
            </a:r>
            <a:r>
              <a:rPr lang="en-US" dirty="0"/>
              <a:t> that the foundation of the </a:t>
            </a:r>
            <a:r>
              <a:rPr lang="en-US" i="1" dirty="0"/>
              <a:t>How</a:t>
            </a:r>
            <a:r>
              <a:rPr lang="en-US" dirty="0"/>
              <a:t> is laid. The </a:t>
            </a:r>
            <a:r>
              <a:rPr lang="en-US" i="1" dirty="0"/>
              <a:t>What</a:t>
            </a:r>
            <a:r>
              <a:rPr lang="en-US" dirty="0"/>
              <a:t> is just an instance of the </a:t>
            </a:r>
            <a:r>
              <a:rPr lang="en-US" i="1" dirty="0"/>
              <a:t>How</a:t>
            </a:r>
            <a:r>
              <a:rPr lang="en-US" dirty="0"/>
              <a:t>. […</a:t>
            </a:r>
            <a:r>
              <a:rPr lang="en-US" i="1" dirty="0"/>
              <a:t>What</a:t>
            </a:r>
            <a:r>
              <a:rPr lang="en-US" dirty="0"/>
              <a:t> doesn't Matter. What matters is </a:t>
            </a:r>
            <a:r>
              <a:rPr lang="en-US" i="1" dirty="0"/>
              <a:t>How</a:t>
            </a:r>
            <a:r>
              <a:rPr lang="en-US" dirty="0"/>
              <a:t>. How Doesn't Matter if you don't know </a:t>
            </a:r>
            <a:r>
              <a:rPr lang="en-US" i="1" dirty="0"/>
              <a:t>Why</a:t>
            </a:r>
            <a:r>
              <a:rPr lang="en-US" dirty="0"/>
              <a:t>.....]” </a:t>
            </a:r>
          </a:p>
        </p:txBody>
      </p:sp>
    </p:spTree>
    <p:extLst>
      <p:ext uri="{BB962C8B-B14F-4D97-AF65-F5344CB8AC3E}">
        <p14:creationId xmlns:p14="http://schemas.microsoft.com/office/powerpoint/2010/main" val="378229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05167" y="1143000"/>
            <a:ext cx="7408333" cy="3450696"/>
          </a:xfrm>
          <a:prstGeom prst="rect">
            <a:avLst/>
          </a:prstGeom>
        </p:spPr>
        <p:txBody>
          <a:bodyPr>
            <a:normAutofit fontScale="62500" lnSpcReduction="20000"/>
          </a:bodyPr>
          <a:lstStyle/>
          <a:p>
            <a:r>
              <a:rPr lang="en-US" dirty="0" smtClean="0"/>
              <a:t>A business enterprise is any type of operation that is involved in providing goods or services with the anticipated outcome of earning revenues (profit). </a:t>
            </a:r>
          </a:p>
          <a:p>
            <a:r>
              <a:rPr lang="en-US" dirty="0" smtClean="0"/>
              <a:t>The broad nature of a business enterprise allows the term to be applied to any type of company or firm that is geared toward generating revenue by selling products/services of any type. </a:t>
            </a:r>
          </a:p>
          <a:p>
            <a:r>
              <a:rPr lang="en-US" dirty="0" smtClean="0"/>
              <a:t>It is not unusual for the terms </a:t>
            </a:r>
            <a:r>
              <a:rPr lang="en-US" i="1" dirty="0" smtClean="0"/>
              <a:t>company</a:t>
            </a:r>
            <a:r>
              <a:rPr lang="en-US" dirty="0" smtClean="0"/>
              <a:t>, </a:t>
            </a:r>
            <a:r>
              <a:rPr lang="en-US" i="1" dirty="0" smtClean="0"/>
              <a:t>firm</a:t>
            </a:r>
            <a:r>
              <a:rPr lang="en-US" dirty="0" smtClean="0"/>
              <a:t>, and </a:t>
            </a:r>
            <a:r>
              <a:rPr lang="en-US" i="1" dirty="0" smtClean="0"/>
              <a:t>business enterprise</a:t>
            </a:r>
            <a:r>
              <a:rPr lang="en-US" dirty="0" smtClean="0"/>
              <a:t> to be used interchangeably.</a:t>
            </a:r>
            <a:endParaRPr lang="en-US" dirty="0"/>
          </a:p>
        </p:txBody>
      </p:sp>
      <p:sp>
        <p:nvSpPr>
          <p:cNvPr id="5" name="Slide Number Placeholder 4"/>
          <p:cNvSpPr>
            <a:spLocks noGrp="1"/>
          </p:cNvSpPr>
          <p:nvPr>
            <p:ph type="sldNum" sz="quarter" idx="12"/>
          </p:nvPr>
        </p:nvSpPr>
        <p:spPr/>
        <p:txBody>
          <a:bodyPr/>
          <a:lstStyle/>
          <a:p>
            <a:fld id="{D9960A01-C6FC-4B52-B65C-4311964136C4}" type="slidenum">
              <a:rPr lang="en-US" smtClean="0"/>
              <a:pPr/>
              <a:t>10</a:t>
            </a:fld>
            <a:endParaRPr lang="en-US" dirty="0"/>
          </a:p>
        </p:txBody>
      </p:sp>
      <p:sp>
        <p:nvSpPr>
          <p:cNvPr id="2" name="Title 1"/>
          <p:cNvSpPr>
            <a:spLocks noGrp="1"/>
          </p:cNvSpPr>
          <p:nvPr>
            <p:ph type="title"/>
          </p:nvPr>
        </p:nvSpPr>
        <p:spPr>
          <a:xfrm>
            <a:off x="1905000" y="5029200"/>
            <a:ext cx="6512511" cy="1143000"/>
          </a:xfrm>
        </p:spPr>
        <p:txBody>
          <a:bodyPr/>
          <a:lstStyle/>
          <a:p>
            <a:r>
              <a:rPr lang="en-US" dirty="0" smtClean="0"/>
              <a:t>What makes an Enterprise?</a:t>
            </a:r>
            <a:endParaRPr lang="en-US" dirty="0"/>
          </a:p>
        </p:txBody>
      </p:sp>
      <p:pic>
        <p:nvPicPr>
          <p:cNvPr id="121862" name="Picture 6" descr="http://www.wired.com/images_blogs/photos/uncategorized/2007/11/19/enterprise.jpg"/>
          <p:cNvPicPr>
            <a:picLocks noChangeAspect="1" noChangeArrowheads="1"/>
          </p:cNvPicPr>
          <p:nvPr/>
        </p:nvPicPr>
        <p:blipFill>
          <a:blip r:embed="rId3" cstate="print"/>
          <a:srcRect/>
          <a:stretch>
            <a:fillRect/>
          </a:stretch>
        </p:blipFill>
        <p:spPr bwMode="auto">
          <a:xfrm>
            <a:off x="381000" y="152400"/>
            <a:ext cx="8256668" cy="4648200"/>
          </a:xfrm>
          <a:prstGeom prst="rect">
            <a:avLst/>
          </a:prstGeom>
          <a:noFill/>
        </p:spPr>
      </p:pic>
    </p:spTree>
    <p:extLst>
      <p:ext uri="{BB962C8B-B14F-4D97-AF65-F5344CB8AC3E}">
        <p14:creationId xmlns:p14="http://schemas.microsoft.com/office/powerpoint/2010/main" val="299965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121862"/>
                                        </p:tgtEl>
                                        <p:attrNameLst>
                                          <p:attrName>ppt_x</p:attrName>
                                        </p:attrNameLst>
                                      </p:cBhvr>
                                      <p:tavLst>
                                        <p:tav tm="0">
                                          <p:val>
                                            <p:strVal val="ppt_x"/>
                                          </p:val>
                                        </p:tav>
                                        <p:tav tm="100000">
                                          <p:val>
                                            <p:strVal val="1+ppt_w/2"/>
                                          </p:val>
                                        </p:tav>
                                      </p:tavLst>
                                    </p:anim>
                                    <p:anim calcmode="lin" valueType="num">
                                      <p:cBhvr additive="base">
                                        <p:cTn id="7" dur="500"/>
                                        <p:tgtEl>
                                          <p:spTgt spid="121862"/>
                                        </p:tgtEl>
                                        <p:attrNameLst>
                                          <p:attrName>ppt_y</p:attrName>
                                        </p:attrNameLst>
                                      </p:cBhvr>
                                      <p:tavLst>
                                        <p:tav tm="0">
                                          <p:val>
                                            <p:strVal val="ppt_y"/>
                                          </p:val>
                                        </p:tav>
                                        <p:tav tm="100000">
                                          <p:val>
                                            <p:strVal val="ppt_y"/>
                                          </p:val>
                                        </p:tav>
                                      </p:tavLst>
                                    </p:anim>
                                    <p:set>
                                      <p:cBhvr>
                                        <p:cTn id="8" dur="1" fill="hold">
                                          <p:stCondLst>
                                            <p:cond delay="499"/>
                                          </p:stCondLst>
                                        </p:cTn>
                                        <p:tgtEl>
                                          <p:spTgt spid="12186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2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sz="1200" dirty="0" smtClean="0">
                <a:latin typeface="Arial" pitchFamily="34" charset="0"/>
              </a:rPr>
              <a:t>(c) Tom Graves / </a:t>
            </a:r>
            <a:r>
              <a:rPr lang="en-US" sz="1200" dirty="0" err="1" smtClean="0">
                <a:latin typeface="Arial" pitchFamily="34" charset="0"/>
              </a:rPr>
              <a:t>Tetradian</a:t>
            </a:r>
            <a:r>
              <a:rPr lang="en-US" sz="1200" dirty="0" smtClean="0">
                <a:latin typeface="Arial" pitchFamily="34" charset="0"/>
              </a:rPr>
              <a:t> 2009</a:t>
            </a:r>
          </a:p>
        </p:txBody>
      </p:sp>
      <p:sp>
        <p:nvSpPr>
          <p:cNvPr id="92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fld id="{DEAF5AAB-251A-45DC-BF1D-BD3A98F932C4}" type="slidenum">
              <a:rPr lang="en-US" sz="1200" smtClean="0">
                <a:latin typeface="Arial" pitchFamily="34" charset="0"/>
              </a:rPr>
              <a:pPr/>
              <a:t>11</a:t>
            </a:fld>
            <a:endParaRPr lang="en-US" sz="1200" smtClean="0">
              <a:latin typeface="Arial" pitchFamily="34" charset="0"/>
            </a:endParaRPr>
          </a:p>
        </p:txBody>
      </p:sp>
      <p:sp>
        <p:nvSpPr>
          <p:cNvPr id="9218" name="Title 1"/>
          <p:cNvSpPr>
            <a:spLocks noGrp="1"/>
          </p:cNvSpPr>
          <p:nvPr>
            <p:ph type="title" idx="4294967295"/>
          </p:nvPr>
        </p:nvSpPr>
        <p:spPr>
          <a:xfrm>
            <a:off x="1250949" y="5410200"/>
            <a:ext cx="6511925" cy="1143000"/>
          </a:xfrm>
        </p:spPr>
        <p:txBody>
          <a:bodyPr/>
          <a:lstStyle/>
          <a:p>
            <a:r>
              <a:rPr lang="en-GB" dirty="0" smtClean="0"/>
              <a:t>Extended-enterprise</a:t>
            </a:r>
            <a:endParaRPr lang="en-US" dirty="0" smtClean="0"/>
          </a:p>
        </p:txBody>
      </p:sp>
      <p:sp>
        <p:nvSpPr>
          <p:cNvPr id="8" name="Rectangle 7"/>
          <p:cNvSpPr/>
          <p:nvPr/>
        </p:nvSpPr>
        <p:spPr bwMode="auto">
          <a:xfrm>
            <a:off x="358774" y="365348"/>
            <a:ext cx="8551863" cy="4859338"/>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anchorCtr="1"/>
          <a:lstStyle/>
          <a:p>
            <a:pPr>
              <a:defRPr/>
            </a:pPr>
            <a:r>
              <a:rPr lang="en-GB" sz="2000" dirty="0">
                <a:latin typeface="Trebuchet MS" pitchFamily="34" charset="0"/>
              </a:rPr>
              <a:t>Stakeholders in the broader ecosystem</a:t>
            </a:r>
          </a:p>
          <a:p>
            <a:pPr>
              <a:defRPr/>
            </a:pPr>
            <a:r>
              <a:rPr lang="en-GB" sz="1800" i="1" dirty="0">
                <a:latin typeface="Trebuchet MS" pitchFamily="34" charset="0"/>
              </a:rPr>
              <a:t>(includes non-clients, anti-clients, government, general community)</a:t>
            </a:r>
            <a:endParaRPr lang="en-US" sz="1800" i="1" dirty="0">
              <a:latin typeface="Trebuchet MS" pitchFamily="34" charset="0"/>
            </a:endParaRPr>
          </a:p>
        </p:txBody>
      </p:sp>
      <p:sp>
        <p:nvSpPr>
          <p:cNvPr id="9" name="Rounded Rectangle 8"/>
          <p:cNvSpPr/>
          <p:nvPr/>
        </p:nvSpPr>
        <p:spPr bwMode="auto">
          <a:xfrm>
            <a:off x="1022349" y="1117823"/>
            <a:ext cx="7261225" cy="4033838"/>
          </a:xfrm>
          <a:prstGeom prst="round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none" tIns="36000" anchorCtr="1"/>
          <a:lstStyle/>
          <a:p>
            <a:pPr>
              <a:defRPr/>
            </a:pPr>
            <a:r>
              <a:rPr lang="en-GB" sz="1600" i="1" dirty="0">
                <a:latin typeface="Trebuchet MS" pitchFamily="34" charset="0"/>
              </a:rPr>
              <a:t>(enterprise bounded by shared commitment to the </a:t>
            </a:r>
            <a:r>
              <a:rPr lang="en-GB" sz="1600" b="1" i="1" dirty="0">
                <a:latin typeface="Trebuchet MS" pitchFamily="34" charset="0"/>
              </a:rPr>
              <a:t>vision</a:t>
            </a:r>
            <a:r>
              <a:rPr lang="en-GB" sz="1600" i="1" dirty="0">
                <a:latin typeface="Trebuchet MS" pitchFamily="34" charset="0"/>
              </a:rPr>
              <a:t>)</a:t>
            </a:r>
            <a:endParaRPr lang="en-US" sz="1800" i="1" dirty="0">
              <a:latin typeface="Trebuchet MS" pitchFamily="34" charset="0"/>
            </a:endParaRPr>
          </a:p>
        </p:txBody>
      </p:sp>
      <p:sp>
        <p:nvSpPr>
          <p:cNvPr id="10" name="Rectangle 9"/>
          <p:cNvSpPr/>
          <p:nvPr/>
        </p:nvSpPr>
        <p:spPr bwMode="auto">
          <a:xfrm>
            <a:off x="1219199" y="1746473"/>
            <a:ext cx="6921500" cy="1487488"/>
          </a:xfrm>
          <a:prstGeom prst="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wrap="none" anchorCtr="1"/>
          <a:lstStyle/>
          <a:p>
            <a:pPr>
              <a:defRPr/>
            </a:pPr>
            <a:r>
              <a:rPr lang="en-GB" sz="2000" dirty="0">
                <a:latin typeface="Trebuchet MS" pitchFamily="34" charset="0"/>
              </a:rPr>
              <a:t>Prospects</a:t>
            </a:r>
            <a:endParaRPr lang="en-US" sz="2000" dirty="0">
              <a:latin typeface="Trebuchet MS" pitchFamily="34" charset="0"/>
            </a:endParaRPr>
          </a:p>
        </p:txBody>
      </p:sp>
      <p:sp>
        <p:nvSpPr>
          <p:cNvPr id="11" name="Rectangle 10"/>
          <p:cNvSpPr/>
          <p:nvPr/>
        </p:nvSpPr>
        <p:spPr bwMode="auto">
          <a:xfrm>
            <a:off x="1568449" y="2184623"/>
            <a:ext cx="6194425" cy="923925"/>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wrap="none" anchorCtr="1"/>
          <a:lstStyle/>
          <a:p>
            <a:pPr>
              <a:defRPr/>
            </a:pPr>
            <a:r>
              <a:rPr lang="en-GB" b="1" dirty="0">
                <a:latin typeface="Trebuchet MS" pitchFamily="34" charset="0"/>
              </a:rPr>
              <a:t>Clients</a:t>
            </a:r>
            <a:endParaRPr lang="en-US" b="1" dirty="0">
              <a:latin typeface="Trebuchet MS" pitchFamily="34" charset="0"/>
            </a:endParaRPr>
          </a:p>
        </p:txBody>
      </p:sp>
      <p:grpSp>
        <p:nvGrpSpPr>
          <p:cNvPr id="9227" name="Group 20"/>
          <p:cNvGrpSpPr>
            <a:grpSpLocks/>
          </p:cNvGrpSpPr>
          <p:nvPr/>
        </p:nvGrpSpPr>
        <p:grpSpPr bwMode="auto">
          <a:xfrm>
            <a:off x="1733549" y="2668811"/>
            <a:ext cx="5894388" cy="2187575"/>
            <a:chOff x="1733919" y="3576916"/>
            <a:chExt cx="5894298" cy="2187393"/>
          </a:xfrm>
        </p:grpSpPr>
        <p:grpSp>
          <p:nvGrpSpPr>
            <p:cNvPr id="9229" name="Group 18"/>
            <p:cNvGrpSpPr>
              <a:grpSpLocks/>
            </p:cNvGrpSpPr>
            <p:nvPr/>
          </p:nvGrpSpPr>
          <p:grpSpPr bwMode="auto">
            <a:xfrm>
              <a:off x="1733919" y="3576916"/>
              <a:ext cx="1726457" cy="2160496"/>
              <a:chOff x="1733919" y="3576916"/>
              <a:chExt cx="1726457" cy="2160496"/>
            </a:xfrm>
          </p:grpSpPr>
          <p:sp>
            <p:nvSpPr>
              <p:cNvPr id="12" name="Rectangle 11"/>
              <p:cNvSpPr/>
              <p:nvPr/>
            </p:nvSpPr>
            <p:spPr bwMode="auto">
              <a:xfrm>
                <a:off x="1738682" y="3576916"/>
                <a:ext cx="1722411" cy="2160407"/>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wrap="none"/>
              <a:lstStyle/>
              <a:p>
                <a:pPr algn="l">
                  <a:defRPr/>
                </a:pPr>
                <a:r>
                  <a:rPr lang="en-GB" sz="2000" dirty="0">
                    <a:latin typeface="Trebuchet MS" pitchFamily="34" charset="0"/>
                  </a:rPr>
                  <a:t>Partners</a:t>
                </a:r>
                <a:endParaRPr lang="en-US" sz="2000" dirty="0">
                  <a:latin typeface="Trebuchet MS" pitchFamily="34" charset="0"/>
                </a:endParaRPr>
              </a:p>
            </p:txBody>
          </p:sp>
          <p:sp>
            <p:nvSpPr>
              <p:cNvPr id="9235" name="TextBox 14"/>
              <p:cNvSpPr txBox="1">
                <a:spLocks noChangeArrowheads="1"/>
              </p:cNvSpPr>
              <p:nvPr/>
            </p:nvSpPr>
            <p:spPr bwMode="auto">
              <a:xfrm>
                <a:off x="1742880" y="5271250"/>
                <a:ext cx="1039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GB" sz="1200" i="1">
                    <a:latin typeface="Trebuchet MS" pitchFamily="34" charset="0"/>
                  </a:rPr>
                  <a:t>(</a:t>
                </a:r>
                <a:r>
                  <a:rPr lang="en-GB" sz="1200" i="1" u="sng">
                    <a:latin typeface="Trebuchet MS" pitchFamily="34" charset="0"/>
                  </a:rPr>
                  <a:t>must</a:t>
                </a:r>
                <a:r>
                  <a:rPr lang="en-GB" sz="1200" i="1">
                    <a:latin typeface="Trebuchet MS" pitchFamily="34" charset="0"/>
                  </a:rPr>
                  <a:t> share</a:t>
                </a:r>
              </a:p>
              <a:p>
                <a:pPr algn="l"/>
                <a:r>
                  <a:rPr lang="en-GB" sz="1200" i="1">
                    <a:latin typeface="Trebuchet MS" pitchFamily="34" charset="0"/>
                  </a:rPr>
                  <a:t>same vision)</a:t>
                </a:r>
                <a:endParaRPr lang="en-US" sz="1200" i="1">
                  <a:latin typeface="Trebuchet MS" pitchFamily="34" charset="0"/>
                </a:endParaRPr>
              </a:p>
            </p:txBody>
          </p:sp>
          <p:sp>
            <p:nvSpPr>
              <p:cNvPr id="9236" name="TextBox 16"/>
              <p:cNvSpPr txBox="1">
                <a:spLocks noChangeArrowheads="1"/>
              </p:cNvSpPr>
              <p:nvPr/>
            </p:nvSpPr>
            <p:spPr bwMode="auto">
              <a:xfrm>
                <a:off x="1733919" y="4294123"/>
                <a:ext cx="1032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GB" sz="1200">
                    <a:latin typeface="Trebuchet MS" pitchFamily="34" charset="0"/>
                  </a:rPr>
                  <a:t>may also be</a:t>
                </a:r>
              </a:p>
              <a:p>
                <a:pPr algn="l"/>
                <a:r>
                  <a:rPr lang="en-GB" sz="1200">
                    <a:latin typeface="Trebuchet MS" pitchFamily="34" charset="0"/>
                  </a:rPr>
                  <a:t>clients or</a:t>
                </a:r>
              </a:p>
              <a:p>
                <a:pPr algn="l"/>
                <a:r>
                  <a:rPr lang="en-GB" sz="1200">
                    <a:latin typeface="Trebuchet MS" pitchFamily="34" charset="0"/>
                  </a:rPr>
                  <a:t>prospects</a:t>
                </a:r>
                <a:endParaRPr lang="en-US" sz="1200">
                  <a:latin typeface="Trebuchet MS" pitchFamily="34" charset="0"/>
                </a:endParaRPr>
              </a:p>
            </p:txBody>
          </p:sp>
        </p:grpSp>
        <p:grpSp>
          <p:nvGrpSpPr>
            <p:cNvPr id="9230" name="Group 19"/>
            <p:cNvGrpSpPr>
              <a:grpSpLocks/>
            </p:cNvGrpSpPr>
            <p:nvPr/>
          </p:nvGrpSpPr>
          <p:grpSpPr bwMode="auto">
            <a:xfrm>
              <a:off x="5871788" y="3603813"/>
              <a:ext cx="1756429" cy="2160496"/>
              <a:chOff x="5871788" y="3603813"/>
              <a:chExt cx="1756429" cy="2160496"/>
            </a:xfrm>
          </p:grpSpPr>
          <p:sp>
            <p:nvSpPr>
              <p:cNvPr id="13" name="Rectangle 12"/>
              <p:cNvSpPr/>
              <p:nvPr/>
            </p:nvSpPr>
            <p:spPr bwMode="auto">
              <a:xfrm>
                <a:off x="5872469" y="3603901"/>
                <a:ext cx="1728760" cy="2160408"/>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wrap="none"/>
              <a:lstStyle/>
              <a:p>
                <a:pPr algn="r">
                  <a:defRPr/>
                </a:pPr>
                <a:r>
                  <a:rPr lang="en-GB" sz="2000" dirty="0">
                    <a:latin typeface="Trebuchet MS" pitchFamily="34" charset="0"/>
                  </a:rPr>
                  <a:t>Service</a:t>
                </a:r>
                <a:br>
                  <a:rPr lang="en-GB" sz="2000" dirty="0">
                    <a:latin typeface="Trebuchet MS" pitchFamily="34" charset="0"/>
                  </a:rPr>
                </a:br>
                <a:r>
                  <a:rPr lang="en-GB" sz="2000" dirty="0">
                    <a:latin typeface="Trebuchet MS" pitchFamily="34" charset="0"/>
                  </a:rPr>
                  <a:t>Providers</a:t>
                </a:r>
                <a:endParaRPr lang="en-US" sz="2000" dirty="0">
                  <a:latin typeface="Trebuchet MS" pitchFamily="34" charset="0"/>
                </a:endParaRPr>
              </a:p>
            </p:txBody>
          </p:sp>
          <p:sp>
            <p:nvSpPr>
              <p:cNvPr id="9232" name="TextBox 15"/>
              <p:cNvSpPr txBox="1">
                <a:spLocks noChangeArrowheads="1"/>
              </p:cNvSpPr>
              <p:nvPr/>
            </p:nvSpPr>
            <p:spPr bwMode="auto">
              <a:xfrm>
                <a:off x="6114662" y="5262289"/>
                <a:ext cx="1513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GB" sz="1200" i="1">
                    <a:latin typeface="Trebuchet MS" pitchFamily="34" charset="0"/>
                  </a:rPr>
                  <a:t>(must acknowledge</a:t>
                </a:r>
              </a:p>
              <a:p>
                <a:pPr algn="r"/>
                <a:r>
                  <a:rPr lang="en-GB" sz="1200" i="1">
                    <a:latin typeface="Trebuchet MS" pitchFamily="34" charset="0"/>
                  </a:rPr>
                  <a:t>and align to vision)</a:t>
                </a:r>
                <a:endParaRPr lang="en-US" sz="1200" i="1">
                  <a:latin typeface="Trebuchet MS" pitchFamily="34" charset="0"/>
                </a:endParaRPr>
              </a:p>
            </p:txBody>
          </p:sp>
          <p:sp>
            <p:nvSpPr>
              <p:cNvPr id="9233" name="TextBox 17"/>
              <p:cNvSpPr txBox="1">
                <a:spLocks noChangeArrowheads="1"/>
              </p:cNvSpPr>
              <p:nvPr/>
            </p:nvSpPr>
            <p:spPr bwMode="auto">
              <a:xfrm>
                <a:off x="6565788" y="4285162"/>
                <a:ext cx="1032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r>
                  <a:rPr lang="en-GB" sz="1200">
                    <a:latin typeface="Trebuchet MS" pitchFamily="34" charset="0"/>
                  </a:rPr>
                  <a:t>may also be</a:t>
                </a:r>
              </a:p>
              <a:p>
                <a:pPr algn="r"/>
                <a:r>
                  <a:rPr lang="en-GB" sz="1200">
                    <a:latin typeface="Trebuchet MS" pitchFamily="34" charset="0"/>
                  </a:rPr>
                  <a:t>clients or</a:t>
                </a:r>
              </a:p>
              <a:p>
                <a:pPr algn="r"/>
                <a:r>
                  <a:rPr lang="en-GB" sz="1200">
                    <a:latin typeface="Trebuchet MS" pitchFamily="34" charset="0"/>
                  </a:rPr>
                  <a:t>prospects</a:t>
                </a:r>
                <a:endParaRPr lang="en-US" sz="1200">
                  <a:latin typeface="Trebuchet MS" pitchFamily="34" charset="0"/>
                </a:endParaRPr>
              </a:p>
            </p:txBody>
          </p:sp>
        </p:grpSp>
      </p:grpSp>
      <p:sp>
        <p:nvSpPr>
          <p:cNvPr id="9228" name="Oval 13"/>
          <p:cNvSpPr>
            <a:spLocks noChangeArrowheads="1"/>
          </p:cNvSpPr>
          <p:nvPr/>
        </p:nvSpPr>
        <p:spPr bwMode="auto">
          <a:xfrm>
            <a:off x="3146424" y="2706596"/>
            <a:ext cx="2976562" cy="2349500"/>
          </a:xfrm>
          <a:prstGeom prst="ellipse">
            <a:avLst/>
          </a:prstGeom>
          <a:solidFill>
            <a:schemeClr val="accent1">
              <a:alpha val="74901"/>
            </a:schemeClr>
          </a:solidFill>
          <a:ln w="38100" algn="ctr">
            <a:solidFill>
              <a:schemeClr val="tx1"/>
            </a:solidFill>
            <a:round/>
            <a:headEnd/>
            <a:tailEnd/>
          </a:ln>
        </p:spPr>
        <p:txBody>
          <a:bodyPr wrap="none" anchor="ctr"/>
          <a:lstStyle/>
          <a:p>
            <a:r>
              <a:rPr lang="en-GB" b="1" dirty="0">
                <a:latin typeface="Trebuchet MS" pitchFamily="34" charset="0"/>
              </a:rPr>
              <a:t>Organization</a:t>
            </a:r>
          </a:p>
          <a:p>
            <a:r>
              <a:rPr lang="en-GB" sz="1800" i="1" dirty="0">
                <a:latin typeface="Trebuchet MS" pitchFamily="34" charset="0"/>
              </a:rPr>
              <a:t>(bounded by rules)</a:t>
            </a:r>
            <a:endParaRPr lang="en-GB" i="1" dirty="0">
              <a:latin typeface="Trebuchet MS" pitchFamily="34" charset="0"/>
            </a:endParaRPr>
          </a:p>
          <a:p>
            <a:r>
              <a:rPr lang="en-GB" sz="1200" dirty="0">
                <a:latin typeface="Trebuchet MS" pitchFamily="34" charset="0"/>
              </a:rPr>
              <a:t>(boundaries may be partly porous)</a:t>
            </a:r>
            <a:endParaRPr lang="en-US" dirty="0">
              <a:latin typeface="Trebuchet MS" pitchFamily="34" charset="0"/>
            </a:endParaRPr>
          </a:p>
        </p:txBody>
      </p:sp>
    </p:spTree>
    <p:extLst>
      <p:ext uri="{BB962C8B-B14F-4D97-AF65-F5344CB8AC3E}">
        <p14:creationId xmlns:p14="http://schemas.microsoft.com/office/powerpoint/2010/main" val="223484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7"/>
                                        </p:tgtEl>
                                        <p:attrNameLst>
                                          <p:attrName>style.visibility</p:attrName>
                                        </p:attrNameLst>
                                      </p:cBhvr>
                                      <p:to>
                                        <p:strVal val="visible"/>
                                      </p:to>
                                    </p:set>
                                    <p:animEffect transition="in" filter="fade">
                                      <p:cBhvr>
                                        <p:cTn id="7" dur="500"/>
                                        <p:tgtEl>
                                          <p:spTgt spid="92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12</a:t>
            </a:fld>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381000"/>
            <a:ext cx="6338888" cy="5551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2514600" y="5702643"/>
            <a:ext cx="6512511" cy="1143000"/>
          </a:xfrm>
        </p:spPr>
        <p:txBody>
          <a:bodyPr/>
          <a:lstStyle/>
          <a:p>
            <a:r>
              <a:rPr lang="en-US" dirty="0" smtClean="0"/>
              <a:t>The Enterprise</a:t>
            </a:r>
            <a:endParaRPr lang="en-US" dirty="0"/>
          </a:p>
        </p:txBody>
      </p:sp>
      <p:sp>
        <p:nvSpPr>
          <p:cNvPr id="5" name="Text Placeholder 6"/>
          <p:cNvSpPr txBox="1">
            <a:spLocks/>
          </p:cNvSpPr>
          <p:nvPr/>
        </p:nvSpPr>
        <p:spPr>
          <a:xfrm>
            <a:off x="6833469" y="381000"/>
            <a:ext cx="2209800" cy="487362"/>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36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10000"/>
              <a:buFont typeface="Wingdings" pitchFamily="2" charset="2"/>
              <a:buChar char="v"/>
              <a:defRPr sz="36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10000"/>
              <a:buFont typeface="Courier New" pitchFamily="49" charset="0"/>
              <a:buChar char="o"/>
              <a:defRPr sz="32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8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endParaRPr lang="en-US" sz="2400" dirty="0"/>
          </a:p>
        </p:txBody>
      </p:sp>
      <p:sp>
        <p:nvSpPr>
          <p:cNvPr id="6" name="Content Placeholder 7"/>
          <p:cNvSpPr txBox="1">
            <a:spLocks/>
          </p:cNvSpPr>
          <p:nvPr/>
        </p:nvSpPr>
        <p:spPr>
          <a:xfrm>
            <a:off x="6831192" y="868362"/>
            <a:ext cx="2209800" cy="2770950"/>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36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10000"/>
              <a:buFont typeface="Wingdings" pitchFamily="2" charset="2"/>
              <a:buChar char="v"/>
              <a:defRPr sz="36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10000"/>
              <a:buFont typeface="Courier New" pitchFamily="49" charset="0"/>
              <a:buChar char="o"/>
              <a:defRPr sz="32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8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sz="2400" dirty="0"/>
              <a:t>Web 1.0</a:t>
            </a:r>
          </a:p>
          <a:p>
            <a:r>
              <a:rPr lang="en-US" sz="2400" dirty="0" smtClean="0"/>
              <a:t>Static pages</a:t>
            </a:r>
          </a:p>
          <a:p>
            <a:r>
              <a:rPr lang="en-US" sz="2400" dirty="0" smtClean="0"/>
              <a:t>Static content</a:t>
            </a:r>
          </a:p>
          <a:p>
            <a:r>
              <a:rPr lang="en-US" sz="2400" dirty="0" smtClean="0"/>
              <a:t>One way </a:t>
            </a:r>
            <a:r>
              <a:rPr lang="en-US" sz="2000" dirty="0" err="1" smtClean="0"/>
              <a:t>communciation</a:t>
            </a:r>
            <a:endParaRPr lang="en-US" sz="2000" dirty="0"/>
          </a:p>
        </p:txBody>
      </p:sp>
    </p:spTree>
    <p:extLst>
      <p:ext uri="{BB962C8B-B14F-4D97-AF65-F5344CB8AC3E}">
        <p14:creationId xmlns:p14="http://schemas.microsoft.com/office/powerpoint/2010/main" val="7394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Web </a:t>
            </a:r>
            <a:r>
              <a:rPr lang="en-US" dirty="0" smtClean="0"/>
              <a:t>2.0</a:t>
            </a:r>
            <a:endParaRPr lang="en-US" dirty="0"/>
          </a:p>
        </p:txBody>
      </p:sp>
      <p:sp>
        <p:nvSpPr>
          <p:cNvPr id="3" name="Content Placeholder 2"/>
          <p:cNvSpPr>
            <a:spLocks noGrp="1"/>
          </p:cNvSpPr>
          <p:nvPr>
            <p:ph sz="half" idx="2"/>
          </p:nvPr>
        </p:nvSpPr>
        <p:spPr>
          <a:xfrm>
            <a:off x="1156447" y="1400326"/>
            <a:ext cx="3346704" cy="5152873"/>
          </a:xfrm>
        </p:spPr>
        <p:txBody>
          <a:bodyPr>
            <a:noAutofit/>
          </a:bodyPr>
          <a:lstStyle/>
          <a:p>
            <a:r>
              <a:rPr lang="en-US" sz="2000" dirty="0" smtClean="0"/>
              <a:t>Communication</a:t>
            </a:r>
          </a:p>
          <a:p>
            <a:r>
              <a:rPr lang="en-US" sz="2000" dirty="0" smtClean="0"/>
              <a:t>Collaboration</a:t>
            </a:r>
          </a:p>
          <a:p>
            <a:r>
              <a:rPr lang="en-US" sz="2000" dirty="0" smtClean="0"/>
              <a:t>Information Storage/Retrieval/Mining</a:t>
            </a:r>
          </a:p>
          <a:p>
            <a:r>
              <a:rPr lang="en-US" sz="2400" dirty="0" smtClean="0"/>
              <a:t>Connectivity (internetworking)</a:t>
            </a:r>
          </a:p>
          <a:p>
            <a:r>
              <a:rPr lang="en-US" sz="2400" dirty="0" smtClean="0"/>
              <a:t>Internet/Web/Mobile</a:t>
            </a:r>
          </a:p>
          <a:p>
            <a:r>
              <a:rPr lang="en-US" sz="2400" dirty="0" smtClean="0"/>
              <a:t>Hardware (processing/storage architectures)</a:t>
            </a:r>
          </a:p>
          <a:p>
            <a:pPr lvl="1"/>
            <a:r>
              <a:rPr lang="en-US" sz="2000" dirty="0" smtClean="0"/>
              <a:t>Cloud/SAAS</a:t>
            </a:r>
          </a:p>
          <a:p>
            <a:r>
              <a:rPr lang="en-US" sz="2400" dirty="0" smtClean="0"/>
              <a:t>Bottom up </a:t>
            </a:r>
          </a:p>
          <a:p>
            <a:pPr lvl="1"/>
            <a:endParaRPr lang="en-US" sz="2000" dirty="0" smtClean="0"/>
          </a:p>
        </p:txBody>
      </p:sp>
      <p:sp>
        <p:nvSpPr>
          <p:cNvPr id="6" name="Text Placeholder 5"/>
          <p:cNvSpPr>
            <a:spLocks noGrp="1"/>
          </p:cNvSpPr>
          <p:nvPr>
            <p:ph type="body" sz="quarter" idx="3"/>
          </p:nvPr>
        </p:nvSpPr>
        <p:spPr/>
        <p:txBody>
          <a:bodyPr/>
          <a:lstStyle/>
          <a:p>
            <a:r>
              <a:rPr lang="en-US" dirty="0" smtClean="0"/>
              <a:t>Enterprise 2.0</a:t>
            </a:r>
            <a:endParaRPr lang="en-US" dirty="0"/>
          </a:p>
        </p:txBody>
      </p:sp>
      <p:sp>
        <p:nvSpPr>
          <p:cNvPr id="7" name="Content Placeholder 6"/>
          <p:cNvSpPr>
            <a:spLocks noGrp="1"/>
          </p:cNvSpPr>
          <p:nvPr>
            <p:ph sz="quarter" idx="4"/>
          </p:nvPr>
        </p:nvSpPr>
        <p:spPr/>
        <p:txBody>
          <a:bodyPr>
            <a:noAutofit/>
          </a:bodyPr>
          <a:lstStyle/>
          <a:p>
            <a:r>
              <a:rPr lang="en-US" sz="2000" dirty="0"/>
              <a:t> </a:t>
            </a:r>
            <a:r>
              <a:rPr lang="en-US" sz="2000" dirty="0" smtClean="0"/>
              <a:t>Still performed </a:t>
            </a:r>
            <a:r>
              <a:rPr lang="en-US" sz="2000" dirty="0"/>
              <a:t>on site, </a:t>
            </a:r>
            <a:endParaRPr lang="en-US" sz="2000" dirty="0" smtClean="0"/>
          </a:p>
          <a:p>
            <a:r>
              <a:rPr lang="en-US" sz="2000" dirty="0" smtClean="0"/>
              <a:t>Improvements </a:t>
            </a:r>
            <a:r>
              <a:rPr lang="en-US" sz="2000" dirty="0"/>
              <a:t>in technology infrastructure </a:t>
            </a:r>
            <a:r>
              <a:rPr lang="en-US" sz="2000" dirty="0" smtClean="0"/>
              <a:t>bring some flexibility </a:t>
            </a:r>
            <a:r>
              <a:rPr lang="en-US" sz="2000" dirty="0"/>
              <a:t>to the </a:t>
            </a:r>
            <a:r>
              <a:rPr lang="en-US" sz="2000" dirty="0" smtClean="0"/>
              <a:t>workplace</a:t>
            </a:r>
          </a:p>
          <a:p>
            <a:r>
              <a:rPr lang="en-US" sz="2000" dirty="0" smtClean="0"/>
              <a:t>Increase in collaboration</a:t>
            </a:r>
          </a:p>
          <a:p>
            <a:r>
              <a:rPr lang="en-US" sz="2000" dirty="0" smtClean="0"/>
              <a:t>Flattened management</a:t>
            </a:r>
          </a:p>
          <a:p>
            <a:r>
              <a:rPr lang="en-US" sz="2000" dirty="0" smtClean="0"/>
              <a:t>Increase in virtual work</a:t>
            </a:r>
            <a:endParaRPr lang="en-US" sz="2000" dirty="0"/>
          </a:p>
        </p:txBody>
      </p:sp>
      <p:sp>
        <p:nvSpPr>
          <p:cNvPr id="5" name="Slide Number Placeholder 4"/>
          <p:cNvSpPr>
            <a:spLocks noGrp="1"/>
          </p:cNvSpPr>
          <p:nvPr>
            <p:ph type="sldNum" sz="quarter" idx="12"/>
          </p:nvPr>
        </p:nvSpPr>
        <p:spPr/>
        <p:txBody>
          <a:bodyPr/>
          <a:lstStyle/>
          <a:p>
            <a:fld id="{3439DEDF-748B-48DA-8ED1-C8D2BF07B1D4}" type="slidenum">
              <a:rPr lang="en-US" smtClean="0"/>
              <a:pPr/>
              <a:t>13</a:t>
            </a:fld>
            <a:endParaRPr lang="en-US" dirty="0"/>
          </a:p>
        </p:txBody>
      </p:sp>
      <p:sp>
        <p:nvSpPr>
          <p:cNvPr id="2" name="Title 1"/>
          <p:cNvSpPr>
            <a:spLocks noGrp="1"/>
          </p:cNvSpPr>
          <p:nvPr>
            <p:ph type="title"/>
          </p:nvPr>
        </p:nvSpPr>
        <p:spPr>
          <a:xfrm>
            <a:off x="2209800" y="5105400"/>
            <a:ext cx="6512511" cy="1143000"/>
          </a:xfrm>
        </p:spPr>
        <p:txBody>
          <a:bodyPr>
            <a:normAutofit fontScale="90000"/>
          </a:bodyPr>
          <a:lstStyle/>
          <a:p>
            <a:pPr marL="0" indent="0">
              <a:buNone/>
            </a:pPr>
            <a:r>
              <a:rPr lang="en-US" dirty="0" smtClean="0"/>
              <a:t>Enterprise 2.0 Characteristics</a:t>
            </a:r>
            <a:endParaRPr lang="en-US" dirty="0"/>
          </a:p>
        </p:txBody>
      </p:sp>
    </p:spTree>
    <p:extLst>
      <p:ext uri="{BB962C8B-B14F-4D97-AF65-F5344CB8AC3E}">
        <p14:creationId xmlns:p14="http://schemas.microsoft.com/office/powerpoint/2010/main" val="159664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1000"/>
                                        <p:tgtEl>
                                          <p:spTgt spid="7">
                                            <p:txEl>
                                              <p:pRg st="0" end="0"/>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Effect transition="in" filter="fade">
                                      <p:cBhvr>
                                        <p:cTn id="43" dur="1000"/>
                                        <p:tgtEl>
                                          <p:spTgt spid="7">
                                            <p:txEl>
                                              <p:pRg st="1" end="1"/>
                                            </p:txEl>
                                          </p:spTgt>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1000"/>
                                        <p:tgtEl>
                                          <p:spTgt spid="7">
                                            <p:txEl>
                                              <p:pRg st="2" end="2"/>
                                            </p:txEl>
                                          </p:spTgt>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7">
                                            <p:txEl>
                                              <p:pRg st="3" end="3"/>
                                            </p:txEl>
                                          </p:spTgt>
                                        </p:tgtEl>
                                        <p:attrNameLst>
                                          <p:attrName>style.visibility</p:attrName>
                                        </p:attrNameLst>
                                      </p:cBhvr>
                                      <p:to>
                                        <p:strVal val="visible"/>
                                      </p:to>
                                    </p:set>
                                    <p:animEffect transition="in" filter="fade">
                                      <p:cBhvr>
                                        <p:cTn id="51" dur="1000"/>
                                        <p:tgtEl>
                                          <p:spTgt spid="7">
                                            <p:txEl>
                                              <p:pRg st="3" end="3"/>
                                            </p:txEl>
                                          </p:spTgt>
                                        </p:tgtEl>
                                      </p:cBhvr>
                                    </p:animEffect>
                                  </p:childTnLst>
                                </p:cTn>
                              </p:par>
                            </p:childTnLst>
                          </p:cTn>
                        </p:par>
                        <p:par>
                          <p:cTn id="52" fill="hold">
                            <p:stCondLst>
                              <p:cond delay="12000"/>
                            </p:stCondLst>
                            <p:childTnLst>
                              <p:par>
                                <p:cTn id="53" presetID="10" presetClass="entr" presetSubtype="0" fill="hold" nodeType="afterEffect">
                                  <p:stCondLst>
                                    <p:cond delay="0"/>
                                  </p:stCondLst>
                                  <p:childTnLst>
                                    <p:set>
                                      <p:cBhvr>
                                        <p:cTn id="54" dur="1" fill="hold">
                                          <p:stCondLst>
                                            <p:cond delay="0"/>
                                          </p:stCondLst>
                                        </p:cTn>
                                        <p:tgtEl>
                                          <p:spTgt spid="7">
                                            <p:txEl>
                                              <p:pRg st="4" end="4"/>
                                            </p:txEl>
                                          </p:spTgt>
                                        </p:tgtEl>
                                        <p:attrNameLst>
                                          <p:attrName>style.visibility</p:attrName>
                                        </p:attrNameLst>
                                      </p:cBhvr>
                                      <p:to>
                                        <p:strVal val="visible"/>
                                      </p:to>
                                    </p:set>
                                    <p:animEffect transition="in" filter="fade">
                                      <p:cBhvr>
                                        <p:cTn id="55"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14</a:t>
            </a:fld>
            <a:endParaRPr lang="en-US" dirty="0"/>
          </a:p>
        </p:txBody>
      </p:sp>
      <p:sp>
        <p:nvSpPr>
          <p:cNvPr id="3" name="Title 2"/>
          <p:cNvSpPr>
            <a:spLocks noGrp="1"/>
          </p:cNvSpPr>
          <p:nvPr>
            <p:ph type="title"/>
          </p:nvPr>
        </p:nvSpPr>
        <p:spPr/>
        <p:txBody>
          <a:bodyPr/>
          <a:lstStyle/>
          <a:p>
            <a:r>
              <a:rPr lang="en-US" dirty="0" smtClean="0"/>
              <a:t>Work 3.0 ?</a:t>
            </a:r>
            <a:endParaRPr lang="en-US" dirty="0"/>
          </a:p>
        </p:txBody>
      </p:sp>
      <p:sp>
        <p:nvSpPr>
          <p:cNvPr id="4" name="Content Placeholder 3"/>
          <p:cNvSpPr>
            <a:spLocks noGrp="1"/>
          </p:cNvSpPr>
          <p:nvPr>
            <p:ph sz="quarter" idx="13"/>
          </p:nvPr>
        </p:nvSpPr>
        <p:spPr>
          <a:xfrm>
            <a:off x="1143000" y="731520"/>
            <a:ext cx="6934200" cy="3474720"/>
          </a:xfrm>
        </p:spPr>
        <p:txBody>
          <a:bodyPr/>
          <a:lstStyle/>
          <a:p>
            <a:r>
              <a:rPr lang="en-US" dirty="0"/>
              <a:t>Mobile Work</a:t>
            </a:r>
          </a:p>
          <a:p>
            <a:r>
              <a:rPr lang="en-US" dirty="0"/>
              <a:t>Remote (</a:t>
            </a:r>
            <a:r>
              <a:rPr lang="en-US" dirty="0" smtClean="0"/>
              <a:t>virtual)</a:t>
            </a:r>
          </a:p>
          <a:p>
            <a:r>
              <a:rPr lang="en-US" dirty="0" smtClean="0"/>
              <a:t>Cloud supported work tools (on-demand, from any where)</a:t>
            </a:r>
          </a:p>
        </p:txBody>
      </p:sp>
    </p:spTree>
    <p:extLst>
      <p:ext uri="{BB962C8B-B14F-4D97-AF65-F5344CB8AC3E}">
        <p14:creationId xmlns:p14="http://schemas.microsoft.com/office/powerpoint/2010/main" val="41245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2535" y="6248400"/>
            <a:ext cx="1828800" cy="365125"/>
          </a:xfrm>
        </p:spPr>
        <p:txBody>
          <a:bodyPr/>
          <a:lstStyle/>
          <a:p>
            <a:fld id="{3439DEDF-748B-48DA-8ED1-C8D2BF07B1D4}" type="slidenum">
              <a:rPr lang="en-US" smtClean="0"/>
              <a:pPr/>
              <a:t>15</a:t>
            </a:fld>
            <a:endParaRPr lang="en-US" dirty="0"/>
          </a:p>
        </p:txBody>
      </p:sp>
      <p:sp>
        <p:nvSpPr>
          <p:cNvPr id="3" name="Title 2"/>
          <p:cNvSpPr>
            <a:spLocks noGrp="1"/>
          </p:cNvSpPr>
          <p:nvPr>
            <p:ph type="title"/>
          </p:nvPr>
        </p:nvSpPr>
        <p:spPr>
          <a:xfrm>
            <a:off x="2209800" y="5562600"/>
            <a:ext cx="6512511" cy="1143000"/>
          </a:xfrm>
        </p:spPr>
        <p:txBody>
          <a:bodyPr/>
          <a:lstStyle/>
          <a:p>
            <a:r>
              <a:rPr lang="en-US" dirty="0" smtClean="0"/>
              <a:t>The Role of IT</a:t>
            </a:r>
            <a:endParaRPr lang="en-US" dirty="0"/>
          </a:p>
        </p:txBody>
      </p:sp>
      <p:sp>
        <p:nvSpPr>
          <p:cNvPr id="4" name="Content Placeholder 3"/>
          <p:cNvSpPr>
            <a:spLocks noGrp="1"/>
          </p:cNvSpPr>
          <p:nvPr>
            <p:ph sz="quarter" idx="13"/>
          </p:nvPr>
        </p:nvSpPr>
        <p:spPr/>
        <p:txBody>
          <a:bodyPr/>
          <a:lstStyle/>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11" y="381000"/>
            <a:ext cx="7467600" cy="444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6553200"/>
            <a:ext cx="2041133" cy="184666"/>
          </a:xfrm>
          <a:prstGeom prst="rect">
            <a:avLst/>
          </a:prstGeom>
        </p:spPr>
        <p:txBody>
          <a:bodyPr wrap="square">
            <a:spAutoFit/>
          </a:bodyPr>
          <a:lstStyle/>
          <a:p>
            <a:r>
              <a:rPr lang="en-US" sz="600" dirty="0">
                <a:hlinkClick r:id="rId3"/>
              </a:rPr>
              <a:t>http://www.agsi.com/BTE-governance.shtml</a:t>
            </a:r>
            <a:endParaRPr lang="en-US" sz="600" dirty="0"/>
          </a:p>
        </p:txBody>
      </p:sp>
    </p:spTree>
    <p:extLst>
      <p:ext uri="{BB962C8B-B14F-4D97-AF65-F5344CB8AC3E}">
        <p14:creationId xmlns:p14="http://schemas.microsoft.com/office/powerpoint/2010/main" val="3379567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16</a:t>
            </a:fld>
            <a:endParaRPr lang="en-US" dirty="0"/>
          </a:p>
        </p:txBody>
      </p:sp>
      <p:sp>
        <p:nvSpPr>
          <p:cNvPr id="3" name="Title 2"/>
          <p:cNvSpPr>
            <a:spLocks noGrp="1"/>
          </p:cNvSpPr>
          <p:nvPr>
            <p:ph type="title"/>
          </p:nvPr>
        </p:nvSpPr>
        <p:spPr>
          <a:xfrm>
            <a:off x="2631489" y="5029200"/>
            <a:ext cx="6512511" cy="1143000"/>
          </a:xfrm>
        </p:spPr>
        <p:txBody>
          <a:bodyPr/>
          <a:lstStyle/>
          <a:p>
            <a:r>
              <a:rPr lang="en-US" dirty="0" smtClean="0"/>
              <a:t>IT in the Business </a:t>
            </a:r>
            <a:endParaRPr lang="en-US" dirty="0"/>
          </a:p>
        </p:txBody>
      </p:sp>
      <p:sp>
        <p:nvSpPr>
          <p:cNvPr id="4" name="Content Placeholder 3"/>
          <p:cNvSpPr>
            <a:spLocks noGrp="1"/>
          </p:cNvSpPr>
          <p:nvPr>
            <p:ph sz="quarter" idx="13"/>
          </p:nvPr>
        </p:nvSpPr>
        <p:spPr>
          <a:xfrm>
            <a:off x="1143000" y="731520"/>
            <a:ext cx="6400800" cy="4373880"/>
          </a:xfrm>
        </p:spPr>
        <p:txBody>
          <a:bodyPr/>
          <a:lstStyle/>
          <a:p>
            <a:r>
              <a:rPr lang="en-US" sz="2400" dirty="0" smtClean="0"/>
              <a:t>IT </a:t>
            </a:r>
            <a:r>
              <a:rPr lang="en-US" sz="2400" dirty="0"/>
              <a:t>allows </a:t>
            </a:r>
            <a:r>
              <a:rPr lang="en-US" sz="2400" dirty="0" smtClean="0"/>
              <a:t>services </a:t>
            </a:r>
            <a:r>
              <a:rPr lang="en-US" sz="2400" dirty="0"/>
              <a:t>to be </a:t>
            </a:r>
            <a:r>
              <a:rPr lang="en-US" sz="2400" dirty="0" smtClean="0"/>
              <a:t>provided </a:t>
            </a:r>
            <a:r>
              <a:rPr lang="en-US" sz="2400" dirty="0"/>
              <a:t>and </a:t>
            </a:r>
            <a:r>
              <a:rPr lang="en-US" sz="2400" dirty="0" smtClean="0"/>
              <a:t>information </a:t>
            </a:r>
            <a:r>
              <a:rPr lang="en-US" sz="2400" dirty="0"/>
              <a:t>to be transferred </a:t>
            </a:r>
            <a:r>
              <a:rPr lang="en-US" sz="2400" dirty="0" smtClean="0"/>
              <a:t>around the </a:t>
            </a:r>
            <a:r>
              <a:rPr lang="en-US" sz="2400" dirty="0"/>
              <a:t>globe </a:t>
            </a:r>
            <a:r>
              <a:rPr lang="en-US" sz="2400" dirty="0" smtClean="0"/>
              <a:t>almost instantaneously</a:t>
            </a:r>
          </a:p>
          <a:p>
            <a:r>
              <a:rPr lang="en-US" sz="2400" dirty="0" smtClean="0"/>
              <a:t> </a:t>
            </a:r>
            <a:r>
              <a:rPr lang="en-US" sz="2400" dirty="0"/>
              <a:t>enables knowledge workers who are separated by great distances to </a:t>
            </a:r>
            <a:r>
              <a:rPr lang="en-US" sz="2400" dirty="0" smtClean="0"/>
              <a:t>share resources simultaneously </a:t>
            </a:r>
          </a:p>
          <a:p>
            <a:r>
              <a:rPr lang="en-US" sz="2400" dirty="0" smtClean="0"/>
              <a:t>gives customers </a:t>
            </a:r>
            <a:r>
              <a:rPr lang="en-US" sz="2400" dirty="0"/>
              <a:t>the option to </a:t>
            </a:r>
            <a:r>
              <a:rPr lang="en-US" sz="2400" dirty="0" smtClean="0"/>
              <a:t>make </a:t>
            </a:r>
            <a:r>
              <a:rPr lang="en-US" sz="2400" dirty="0"/>
              <a:t>purchases </a:t>
            </a:r>
            <a:r>
              <a:rPr lang="en-US" sz="2400" dirty="0" smtClean="0"/>
              <a:t>anytime </a:t>
            </a:r>
            <a:r>
              <a:rPr lang="en-US" sz="2400" dirty="0"/>
              <a:t>from any </a:t>
            </a:r>
            <a:r>
              <a:rPr lang="en-US" sz="2400" dirty="0" smtClean="0"/>
              <a:t>where</a:t>
            </a:r>
            <a:endParaRPr lang="en-US" sz="2400" dirty="0"/>
          </a:p>
          <a:p>
            <a:r>
              <a:rPr lang="en-US" sz="2400" dirty="0"/>
              <a:t>expedites the pace of global decision </a:t>
            </a:r>
            <a:r>
              <a:rPr lang="en-US" sz="2400" dirty="0" smtClean="0"/>
              <a:t>making</a:t>
            </a:r>
            <a:r>
              <a:rPr lang="en-US" sz="2400" dirty="0"/>
              <a:t>.</a:t>
            </a:r>
          </a:p>
        </p:txBody>
      </p:sp>
    </p:spTree>
    <p:extLst>
      <p:ext uri="{BB962C8B-B14F-4D97-AF65-F5344CB8AC3E}">
        <p14:creationId xmlns:p14="http://schemas.microsoft.com/office/powerpoint/2010/main" val="220580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17</a:t>
            </a:fld>
            <a:endParaRPr lang="en-US" dirty="0"/>
          </a:p>
        </p:txBody>
      </p:sp>
      <p:sp>
        <p:nvSpPr>
          <p:cNvPr id="3" name="Title 2"/>
          <p:cNvSpPr>
            <a:spLocks noGrp="1"/>
          </p:cNvSpPr>
          <p:nvPr>
            <p:ph type="title"/>
          </p:nvPr>
        </p:nvSpPr>
        <p:spPr>
          <a:xfrm>
            <a:off x="2438400" y="5730240"/>
            <a:ext cx="6512511" cy="1143000"/>
          </a:xfrm>
        </p:spPr>
        <p:txBody>
          <a:bodyPr/>
          <a:lstStyle/>
          <a:p>
            <a:r>
              <a:rPr lang="en-US" dirty="0" smtClean="0"/>
              <a:t>Scope of IT</a:t>
            </a:r>
            <a:endParaRPr lang="en-US" dirty="0"/>
          </a:p>
        </p:txBody>
      </p:sp>
      <p:sp>
        <p:nvSpPr>
          <p:cNvPr id="4" name="Content Placeholder 3"/>
          <p:cNvSpPr>
            <a:spLocks noGrp="1"/>
          </p:cNvSpPr>
          <p:nvPr>
            <p:ph sz="quarter" idx="13"/>
          </p:nvPr>
        </p:nvSpPr>
        <p:spPr>
          <a:xfrm>
            <a:off x="381000" y="304800"/>
            <a:ext cx="7467600" cy="5410200"/>
          </a:xfrm>
        </p:spPr>
        <p:txBody>
          <a:bodyPr/>
          <a:lstStyle/>
          <a:p>
            <a:r>
              <a:rPr lang="en-US" sz="2400" dirty="0"/>
              <a:t> </a:t>
            </a:r>
            <a:r>
              <a:rPr lang="en-US" sz="2400" dirty="0" smtClean="0"/>
              <a:t>Businesses depend </a:t>
            </a:r>
            <a:r>
              <a:rPr lang="en-US" sz="2400" dirty="0"/>
              <a:t>on IT </a:t>
            </a:r>
            <a:r>
              <a:rPr lang="en-US" sz="2400" dirty="0" smtClean="0"/>
              <a:t>to</a:t>
            </a:r>
          </a:p>
          <a:p>
            <a:pPr lvl="1"/>
            <a:r>
              <a:rPr lang="en-US" sz="2400" dirty="0" smtClean="0"/>
              <a:t>Develop </a:t>
            </a:r>
            <a:r>
              <a:rPr lang="en-US" sz="2400" dirty="0"/>
              <a:t>a competitive edge </a:t>
            </a:r>
            <a:endParaRPr lang="en-US" sz="2400" dirty="0" smtClean="0"/>
          </a:p>
          <a:p>
            <a:pPr lvl="2"/>
            <a:r>
              <a:rPr lang="en-US" sz="2000" dirty="0"/>
              <a:t>b</a:t>
            </a:r>
            <a:r>
              <a:rPr lang="en-US" sz="2000" dirty="0" smtClean="0"/>
              <a:t>oth </a:t>
            </a:r>
            <a:r>
              <a:rPr lang="en-US" sz="2000" dirty="0"/>
              <a:t>domestic and global </a:t>
            </a:r>
            <a:r>
              <a:rPr lang="en-US" sz="2000" dirty="0" smtClean="0"/>
              <a:t>marketplaces </a:t>
            </a:r>
          </a:p>
          <a:p>
            <a:r>
              <a:rPr lang="en-US" sz="2400" dirty="0" smtClean="0"/>
              <a:t>Business </a:t>
            </a:r>
            <a:r>
              <a:rPr lang="en-US" sz="2400" dirty="0"/>
              <a:t>models </a:t>
            </a:r>
            <a:r>
              <a:rPr lang="en-US" sz="2400" dirty="0" smtClean="0"/>
              <a:t>may be </a:t>
            </a:r>
            <a:r>
              <a:rPr lang="en-US" sz="2400" dirty="0"/>
              <a:t>based entirely on information </a:t>
            </a:r>
            <a:r>
              <a:rPr lang="en-US" sz="2400" dirty="0" smtClean="0"/>
              <a:t>management</a:t>
            </a:r>
          </a:p>
          <a:p>
            <a:r>
              <a:rPr lang="en-US" sz="2400" dirty="0" smtClean="0"/>
              <a:t>Organizations </a:t>
            </a:r>
            <a:r>
              <a:rPr lang="en-US" sz="2400" dirty="0"/>
              <a:t>are focusing </a:t>
            </a:r>
            <a:r>
              <a:rPr lang="en-US" sz="2400" dirty="0" smtClean="0"/>
              <a:t>efforts on</a:t>
            </a:r>
          </a:p>
          <a:p>
            <a:pPr lvl="1"/>
            <a:r>
              <a:rPr lang="en-US" sz="2400" dirty="0" smtClean="0"/>
              <a:t> Improving </a:t>
            </a:r>
            <a:r>
              <a:rPr lang="en-US" sz="2400" dirty="0"/>
              <a:t>IT structural </a:t>
            </a:r>
            <a:r>
              <a:rPr lang="en-US" sz="2400" dirty="0" smtClean="0"/>
              <a:t>design</a:t>
            </a:r>
          </a:p>
          <a:p>
            <a:pPr lvl="1"/>
            <a:r>
              <a:rPr lang="en-US" sz="2400" dirty="0" smtClean="0"/>
              <a:t> Consolidating </a:t>
            </a:r>
            <a:r>
              <a:rPr lang="en-US" sz="2400" dirty="0"/>
              <a:t>data </a:t>
            </a:r>
            <a:r>
              <a:rPr lang="en-US" sz="2400" dirty="0" smtClean="0"/>
              <a:t>repositories</a:t>
            </a:r>
          </a:p>
          <a:p>
            <a:pPr lvl="1"/>
            <a:r>
              <a:rPr lang="en-US" sz="2400" dirty="0" smtClean="0"/>
              <a:t>Connecting </a:t>
            </a:r>
            <a:r>
              <a:rPr lang="en-US" sz="2400" dirty="0"/>
              <a:t>with </a:t>
            </a:r>
            <a:r>
              <a:rPr lang="en-US" sz="2400" dirty="0" smtClean="0"/>
              <a:t>customers</a:t>
            </a:r>
          </a:p>
          <a:p>
            <a:pPr lvl="1"/>
            <a:r>
              <a:rPr lang="en-US" sz="2400" dirty="0" smtClean="0"/>
              <a:t>Automating </a:t>
            </a:r>
            <a:r>
              <a:rPr lang="en-US" sz="2400" dirty="0"/>
              <a:t>the supply </a:t>
            </a:r>
            <a:r>
              <a:rPr lang="en-US" sz="2400" dirty="0" smtClean="0"/>
              <a:t>chain</a:t>
            </a:r>
          </a:p>
          <a:p>
            <a:pPr lvl="1"/>
            <a:r>
              <a:rPr lang="en-US" sz="2400" dirty="0" smtClean="0"/>
              <a:t>Deploying </a:t>
            </a:r>
            <a:r>
              <a:rPr lang="en-US" sz="2400" dirty="0"/>
              <a:t>applications </a:t>
            </a:r>
            <a:r>
              <a:rPr lang="en-US" sz="2400" dirty="0" smtClean="0"/>
              <a:t>enabling </a:t>
            </a:r>
            <a:r>
              <a:rPr lang="en-US" sz="2400" dirty="0"/>
              <a:t>business </a:t>
            </a:r>
            <a:r>
              <a:rPr lang="en-US" sz="2400" dirty="0" smtClean="0"/>
              <a:t>services</a:t>
            </a:r>
            <a:endParaRPr lang="en-US" sz="2400" dirty="0"/>
          </a:p>
        </p:txBody>
      </p:sp>
    </p:spTree>
    <p:extLst>
      <p:ext uri="{BB962C8B-B14F-4D97-AF65-F5344CB8AC3E}">
        <p14:creationId xmlns:p14="http://schemas.microsoft.com/office/powerpoint/2010/main" val="54056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18</a:t>
            </a:fld>
            <a:endParaRPr lang="en-US" dirty="0"/>
          </a:p>
        </p:txBody>
      </p:sp>
      <p:sp>
        <p:nvSpPr>
          <p:cNvPr id="3" name="Title 2"/>
          <p:cNvSpPr>
            <a:spLocks noGrp="1"/>
          </p:cNvSpPr>
          <p:nvPr>
            <p:ph type="title"/>
          </p:nvPr>
        </p:nvSpPr>
        <p:spPr>
          <a:xfrm>
            <a:off x="2286000" y="5410200"/>
            <a:ext cx="6858000" cy="1143000"/>
          </a:xfrm>
        </p:spPr>
        <p:txBody>
          <a:bodyPr/>
          <a:lstStyle/>
          <a:p>
            <a:r>
              <a:rPr lang="en-US" dirty="0" smtClean="0"/>
              <a:t>Enterprise Architecture</a:t>
            </a:r>
            <a:endParaRPr lang="en-US" dirty="0"/>
          </a:p>
        </p:txBody>
      </p:sp>
      <p:sp>
        <p:nvSpPr>
          <p:cNvPr id="4" name="Content Placeholder 3"/>
          <p:cNvSpPr>
            <a:spLocks noGrp="1"/>
          </p:cNvSpPr>
          <p:nvPr>
            <p:ph sz="quarter" idx="13"/>
          </p:nvPr>
        </p:nvSpPr>
        <p:spPr>
          <a:xfrm>
            <a:off x="533400" y="685800"/>
            <a:ext cx="8077200" cy="4526280"/>
          </a:xfrm>
        </p:spPr>
        <p:txBody>
          <a:bodyPr/>
          <a:lstStyle/>
          <a:p>
            <a:r>
              <a:rPr lang="en-US" sz="2400" dirty="0"/>
              <a:t>The </a:t>
            </a:r>
            <a:r>
              <a:rPr lang="en-US" sz="2400" dirty="0" smtClean="0"/>
              <a:t>fundamental </a:t>
            </a:r>
            <a:r>
              <a:rPr lang="en-US" sz="2400" dirty="0"/>
              <a:t>purpose of IT is to enable organizations to </a:t>
            </a:r>
            <a:r>
              <a:rPr lang="en-US" sz="2400" dirty="0" smtClean="0"/>
              <a:t>accomplish </a:t>
            </a:r>
            <a:r>
              <a:rPr lang="en-US" sz="2400" dirty="0"/>
              <a:t>their business purposes. </a:t>
            </a:r>
            <a:endParaRPr lang="en-US" sz="2400" dirty="0" smtClean="0"/>
          </a:p>
          <a:p>
            <a:r>
              <a:rPr lang="en-US" sz="2400" dirty="0" smtClean="0"/>
              <a:t>Most effective with a structure to make </a:t>
            </a:r>
            <a:r>
              <a:rPr lang="en-US" sz="2400" dirty="0"/>
              <a:t>IT decisions. </a:t>
            </a:r>
            <a:endParaRPr lang="en-US" sz="2400" dirty="0" smtClean="0"/>
          </a:p>
          <a:p>
            <a:pPr lvl="1"/>
            <a:r>
              <a:rPr lang="en-US" sz="2400" b="1" dirty="0" smtClean="0">
                <a:solidFill>
                  <a:schemeClr val="accent6"/>
                </a:solidFill>
              </a:rPr>
              <a:t>Structure is called Enterprise Architecture </a:t>
            </a:r>
            <a:r>
              <a:rPr lang="en-US" sz="2400" b="1" dirty="0">
                <a:solidFill>
                  <a:schemeClr val="accent6"/>
                </a:solidFill>
              </a:rPr>
              <a:t>(EA</a:t>
            </a:r>
            <a:r>
              <a:rPr lang="en-US" sz="2400" b="1" dirty="0" smtClean="0">
                <a:solidFill>
                  <a:schemeClr val="accent6"/>
                </a:solidFill>
              </a:rPr>
              <a:t>) </a:t>
            </a:r>
          </a:p>
          <a:p>
            <a:r>
              <a:rPr lang="en-US" sz="2400" dirty="0" smtClean="0"/>
              <a:t>Computers</a:t>
            </a:r>
            <a:r>
              <a:rPr lang="en-US" sz="2400" dirty="0"/>
              <a:t>, just </a:t>
            </a:r>
            <a:r>
              <a:rPr lang="en-US" sz="2400" dirty="0" smtClean="0"/>
              <a:t>like people</a:t>
            </a:r>
            <a:r>
              <a:rPr lang="en-US" sz="2400" dirty="0"/>
              <a:t>, perform different roles in a </a:t>
            </a:r>
            <a:r>
              <a:rPr lang="en-US" sz="2400" dirty="0" smtClean="0"/>
              <a:t>company. </a:t>
            </a:r>
          </a:p>
          <a:p>
            <a:pPr lvl="1"/>
            <a:r>
              <a:rPr lang="en-US" sz="2400" dirty="0" smtClean="0"/>
              <a:t>Enterprise </a:t>
            </a:r>
            <a:r>
              <a:rPr lang="en-US" sz="2400" dirty="0"/>
              <a:t>architecture </a:t>
            </a:r>
          </a:p>
          <a:p>
            <a:pPr lvl="2"/>
            <a:r>
              <a:rPr lang="en-US" sz="1800" dirty="0" smtClean="0"/>
              <a:t>like </a:t>
            </a:r>
            <a:r>
              <a:rPr lang="en-US" sz="1800" dirty="0"/>
              <a:t>an organizational chart </a:t>
            </a:r>
            <a:r>
              <a:rPr lang="en-US" sz="1800" dirty="0" smtClean="0"/>
              <a:t>that details </a:t>
            </a:r>
            <a:r>
              <a:rPr lang="en-US" sz="1800" dirty="0"/>
              <a:t>the roles, responsibilities, and reporting relationships </a:t>
            </a:r>
            <a:r>
              <a:rPr lang="en-US" sz="1800" dirty="0" smtClean="0"/>
              <a:t>among employees</a:t>
            </a:r>
            <a:r>
              <a:rPr lang="en-US" sz="1800" dirty="0"/>
              <a:t>.</a:t>
            </a:r>
          </a:p>
        </p:txBody>
      </p:sp>
    </p:spTree>
    <p:extLst>
      <p:ext uri="{BB962C8B-B14F-4D97-AF65-F5344CB8AC3E}">
        <p14:creationId xmlns:p14="http://schemas.microsoft.com/office/powerpoint/2010/main" val="308285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19</a:t>
            </a:fld>
            <a:endParaRPr lang="en-US" dirty="0"/>
          </a:p>
        </p:txBody>
      </p:sp>
      <p:sp>
        <p:nvSpPr>
          <p:cNvPr id="3" name="Title 2"/>
          <p:cNvSpPr>
            <a:spLocks noGrp="1"/>
          </p:cNvSpPr>
          <p:nvPr>
            <p:ph type="title"/>
          </p:nvPr>
        </p:nvSpPr>
        <p:spPr>
          <a:xfrm>
            <a:off x="1905000" y="5562600"/>
            <a:ext cx="6512511" cy="1143000"/>
          </a:xfrm>
        </p:spPr>
        <p:txBody>
          <a:bodyPr/>
          <a:lstStyle/>
          <a:p>
            <a:r>
              <a:rPr lang="en-US" dirty="0" smtClean="0"/>
              <a:t>EA fits Here</a:t>
            </a:r>
            <a:endParaRPr lang="en-US" dirty="0"/>
          </a:p>
        </p:txBody>
      </p:sp>
      <p:sp>
        <p:nvSpPr>
          <p:cNvPr id="4" name="Content Placeholder 3"/>
          <p:cNvSpPr>
            <a:spLocks noGrp="1"/>
          </p:cNvSpPr>
          <p:nvPr>
            <p:ph sz="quarter" idx="13"/>
          </p:nvPr>
        </p:nvSpPr>
        <p:spPr/>
        <p:txBody>
          <a:bodyPr/>
          <a:lstStyle/>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908" y="152400"/>
            <a:ext cx="8412892"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867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28188" y="0"/>
            <a:ext cx="9272188" cy="6858000"/>
          </a:xfrm>
          <a:prstGeom prst="rect">
            <a:avLst/>
          </a:prstGeom>
          <a:noFill/>
          <a:ln w="9525">
            <a:noFill/>
            <a:miter lim="800000"/>
            <a:headEnd/>
            <a:tailEnd/>
          </a:ln>
          <a:effectLst/>
        </p:spPr>
      </p:pic>
      <p:sp>
        <p:nvSpPr>
          <p:cNvPr id="3" name="Subtitle 2"/>
          <p:cNvSpPr>
            <a:spLocks noGrp="1"/>
          </p:cNvSpPr>
          <p:nvPr>
            <p:ph type="subTitle" idx="1"/>
          </p:nvPr>
        </p:nvSpPr>
        <p:spPr/>
        <p:txBody>
          <a:bodyPr>
            <a:normAutofit fontScale="62500" lnSpcReduction="20000"/>
          </a:bodyPr>
          <a:lstStyle/>
          <a:p>
            <a:r>
              <a:rPr lang="en-US" sz="4000" dirty="0" smtClean="0">
                <a:solidFill>
                  <a:schemeClr val="accent1">
                    <a:lumMod val="20000"/>
                    <a:lumOff val="80000"/>
                  </a:schemeClr>
                </a:solidFill>
                <a:effectLst>
                  <a:outerShdw blurRad="38100" dist="38100" dir="2700000" algn="tl">
                    <a:srgbClr val="000000">
                      <a:alpha val="43137"/>
                    </a:srgbClr>
                  </a:outerShdw>
                </a:effectLst>
              </a:rPr>
              <a:t>Rajeev Kumar</a:t>
            </a:r>
          </a:p>
          <a:p>
            <a:r>
              <a:rPr lang="en-US" sz="4000" dirty="0" smtClean="0">
                <a:solidFill>
                  <a:schemeClr val="accent1">
                    <a:lumMod val="20000"/>
                    <a:lumOff val="80000"/>
                  </a:schemeClr>
                </a:solidFill>
                <a:effectLst>
                  <a:outerShdw blurRad="38100" dist="38100" dir="2700000" algn="tl">
                    <a:srgbClr val="000000">
                      <a:alpha val="43137"/>
                    </a:srgbClr>
                  </a:outerShdw>
                </a:effectLst>
              </a:rPr>
              <a:t>ECT424/IS324  Summer 2015</a:t>
            </a:r>
            <a:endParaRPr lang="en-US" sz="4000" dirty="0">
              <a:solidFill>
                <a:schemeClr val="accent1">
                  <a:lumMod val="20000"/>
                  <a:lumOff val="80000"/>
                </a:schemeClr>
              </a:solidFill>
              <a:effectLst>
                <a:outerShdw blurRad="38100" dist="38100" dir="2700000" algn="tl">
                  <a:srgbClr val="000000">
                    <a:alpha val="43137"/>
                  </a:srgbClr>
                </a:outerShdw>
              </a:effectLst>
            </a:endParaRPr>
          </a:p>
        </p:txBody>
      </p:sp>
      <p:sp>
        <p:nvSpPr>
          <p:cNvPr id="6" name="Slide Number Placeholder 5"/>
          <p:cNvSpPr>
            <a:spLocks noGrp="1"/>
          </p:cNvSpPr>
          <p:nvPr>
            <p:ph type="sldNum" sz="quarter" idx="12"/>
          </p:nvPr>
        </p:nvSpPr>
        <p:spPr/>
        <p:txBody>
          <a:bodyPr/>
          <a:lstStyle/>
          <a:p>
            <a:fld id="{3439DEDF-748B-48DA-8ED1-C8D2BF07B1D4}" type="slidenum">
              <a:rPr lang="en-US" smtClean="0"/>
              <a:pPr/>
              <a:t>2</a:t>
            </a:fld>
            <a:endParaRPr lang="en-US" dirty="0"/>
          </a:p>
        </p:txBody>
      </p:sp>
      <p:sp>
        <p:nvSpPr>
          <p:cNvPr id="2" name="Title 1"/>
          <p:cNvSpPr>
            <a:spLocks noGrp="1"/>
          </p:cNvSpPr>
          <p:nvPr>
            <p:ph type="ctrTitle"/>
          </p:nvPr>
        </p:nvSpPr>
        <p:spPr>
          <a:xfrm>
            <a:off x="457200" y="2130425"/>
            <a:ext cx="8229600" cy="1470025"/>
          </a:xfrm>
        </p:spPr>
        <p:txBody>
          <a:bodyPr>
            <a:normAutofit/>
          </a:bodyPr>
          <a:lstStyle/>
          <a:p>
            <a:r>
              <a:rPr lang="en-US" sz="6000" dirty="0" smtClean="0">
                <a:solidFill>
                  <a:schemeClr val="accent1">
                    <a:lumMod val="20000"/>
                    <a:lumOff val="80000"/>
                  </a:schemeClr>
                </a:solidFill>
                <a:effectLst>
                  <a:outerShdw blurRad="38100" dist="38100" dir="2700000" algn="tl">
                    <a:srgbClr val="000000">
                      <a:alpha val="43137"/>
                    </a:srgbClr>
                  </a:outerShdw>
                </a:effectLst>
              </a:rPr>
              <a:t>Enterprise 2.0/3.0</a:t>
            </a:r>
            <a:endParaRPr lang="en-US" sz="6000"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65357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95250" y="304800"/>
            <a:ext cx="7448550" cy="6248400"/>
          </a:xfrm>
          <a:prstGeom prst="rect">
            <a:avLst/>
          </a:prstGeom>
          <a:noFill/>
          <a:ln w="9525">
            <a:noFill/>
            <a:miter lim="800000"/>
            <a:headEnd/>
            <a:tailEnd/>
          </a:ln>
        </p:spPr>
      </p:pic>
      <p:sp>
        <p:nvSpPr>
          <p:cNvPr id="9" name="TextBox 8"/>
          <p:cNvSpPr txBox="1"/>
          <p:nvPr/>
        </p:nvSpPr>
        <p:spPr>
          <a:xfrm rot="18132877">
            <a:off x="1822276" y="2862906"/>
            <a:ext cx="1676400" cy="369332"/>
          </a:xfrm>
          <a:prstGeom prst="rect">
            <a:avLst/>
          </a:prstGeom>
          <a:noFill/>
        </p:spPr>
        <p:txBody>
          <a:bodyPr wrap="square" rtlCol="0">
            <a:spAutoFit/>
          </a:bodyPr>
          <a:lstStyle/>
          <a:p>
            <a:r>
              <a:rPr lang="en-US" dirty="0" smtClean="0"/>
              <a:t>Accounting IS</a:t>
            </a:r>
            <a:endParaRPr lang="en-US" dirty="0"/>
          </a:p>
        </p:txBody>
      </p:sp>
      <p:sp>
        <p:nvSpPr>
          <p:cNvPr id="10" name="TextBox 9"/>
          <p:cNvSpPr txBox="1"/>
          <p:nvPr/>
        </p:nvSpPr>
        <p:spPr>
          <a:xfrm rot="17127972">
            <a:off x="2527666" y="2828246"/>
            <a:ext cx="1676400" cy="369332"/>
          </a:xfrm>
          <a:prstGeom prst="rect">
            <a:avLst/>
          </a:prstGeom>
          <a:noFill/>
        </p:spPr>
        <p:txBody>
          <a:bodyPr wrap="square" rtlCol="0">
            <a:spAutoFit/>
          </a:bodyPr>
          <a:lstStyle/>
          <a:p>
            <a:r>
              <a:rPr lang="en-US" dirty="0" smtClean="0"/>
              <a:t>Finance IS</a:t>
            </a:r>
            <a:endParaRPr lang="en-US" dirty="0"/>
          </a:p>
        </p:txBody>
      </p:sp>
      <p:sp>
        <p:nvSpPr>
          <p:cNvPr id="11" name="TextBox 10"/>
          <p:cNvSpPr txBox="1"/>
          <p:nvPr/>
        </p:nvSpPr>
        <p:spPr>
          <a:xfrm rot="16200000">
            <a:off x="3575566" y="3083996"/>
            <a:ext cx="990600" cy="369332"/>
          </a:xfrm>
          <a:prstGeom prst="rect">
            <a:avLst/>
          </a:prstGeom>
          <a:noFill/>
        </p:spPr>
        <p:txBody>
          <a:bodyPr wrap="square" rtlCol="0">
            <a:spAutoFit/>
          </a:bodyPr>
          <a:lstStyle/>
          <a:p>
            <a:r>
              <a:rPr lang="en-US" dirty="0" smtClean="0"/>
              <a:t>POM  IS</a:t>
            </a:r>
            <a:endParaRPr lang="en-US" dirty="0"/>
          </a:p>
        </p:txBody>
      </p:sp>
      <p:sp>
        <p:nvSpPr>
          <p:cNvPr id="12" name="TextBox 11"/>
          <p:cNvSpPr txBox="1"/>
          <p:nvPr/>
        </p:nvSpPr>
        <p:spPr>
          <a:xfrm rot="4222405">
            <a:off x="4020278" y="2926550"/>
            <a:ext cx="1726393" cy="369332"/>
          </a:xfrm>
          <a:prstGeom prst="rect">
            <a:avLst/>
          </a:prstGeom>
          <a:noFill/>
        </p:spPr>
        <p:txBody>
          <a:bodyPr wrap="square" rtlCol="0">
            <a:spAutoFit/>
          </a:bodyPr>
          <a:lstStyle/>
          <a:p>
            <a:r>
              <a:rPr lang="en-US" dirty="0" smtClean="0"/>
              <a:t>Marketing IS</a:t>
            </a:r>
            <a:endParaRPr lang="en-US" dirty="0"/>
          </a:p>
        </p:txBody>
      </p:sp>
      <p:sp>
        <p:nvSpPr>
          <p:cNvPr id="13" name="TextBox 12"/>
          <p:cNvSpPr txBox="1"/>
          <p:nvPr/>
        </p:nvSpPr>
        <p:spPr>
          <a:xfrm rot="3461912">
            <a:off x="5131778" y="3365968"/>
            <a:ext cx="884452" cy="369332"/>
          </a:xfrm>
          <a:prstGeom prst="rect">
            <a:avLst/>
          </a:prstGeom>
          <a:noFill/>
        </p:spPr>
        <p:txBody>
          <a:bodyPr wrap="square" rtlCol="0">
            <a:spAutoFit/>
          </a:bodyPr>
          <a:lstStyle/>
          <a:p>
            <a:r>
              <a:rPr lang="en-US" dirty="0" smtClean="0"/>
              <a:t>HR IS</a:t>
            </a:r>
            <a:endParaRPr lang="en-US" dirty="0"/>
          </a:p>
        </p:txBody>
      </p:sp>
      <p:sp>
        <p:nvSpPr>
          <p:cNvPr id="14" name="TextBox 13"/>
          <p:cNvSpPr txBox="1"/>
          <p:nvPr/>
        </p:nvSpPr>
        <p:spPr>
          <a:xfrm>
            <a:off x="1676400" y="3962400"/>
            <a:ext cx="4495800" cy="369332"/>
          </a:xfrm>
          <a:prstGeom prst="rect">
            <a:avLst/>
          </a:prstGeom>
          <a:noFill/>
        </p:spPr>
        <p:txBody>
          <a:bodyPr wrap="square" rtlCol="0">
            <a:spAutoFit/>
          </a:bodyPr>
          <a:lstStyle/>
          <a:p>
            <a:pPr algn="ctr"/>
            <a:r>
              <a:rPr lang="en-US" dirty="0" smtClean="0"/>
              <a:t>Enterprise Resource Planning systems</a:t>
            </a:r>
            <a:endParaRPr lang="en-US" dirty="0"/>
          </a:p>
        </p:txBody>
      </p:sp>
      <p:sp>
        <p:nvSpPr>
          <p:cNvPr id="15" name="TextBox 14"/>
          <p:cNvSpPr txBox="1"/>
          <p:nvPr/>
        </p:nvSpPr>
        <p:spPr>
          <a:xfrm>
            <a:off x="1447800" y="4343400"/>
            <a:ext cx="4876800" cy="369332"/>
          </a:xfrm>
          <a:prstGeom prst="rect">
            <a:avLst/>
          </a:prstGeom>
          <a:noFill/>
        </p:spPr>
        <p:txBody>
          <a:bodyPr wrap="square" rtlCol="0">
            <a:spAutoFit/>
          </a:bodyPr>
          <a:lstStyle/>
          <a:p>
            <a:pPr algn="ctr"/>
            <a:r>
              <a:rPr lang="en-US" dirty="0" smtClean="0"/>
              <a:t>Transaction Processing Systems</a:t>
            </a:r>
            <a:endParaRPr lang="en-US" dirty="0"/>
          </a:p>
        </p:txBody>
      </p:sp>
      <p:sp>
        <p:nvSpPr>
          <p:cNvPr id="16" name="TextBox 15"/>
          <p:cNvSpPr txBox="1"/>
          <p:nvPr/>
        </p:nvSpPr>
        <p:spPr>
          <a:xfrm>
            <a:off x="1066800" y="4906962"/>
            <a:ext cx="5638800" cy="381000"/>
          </a:xfrm>
          <a:prstGeom prst="rect">
            <a:avLst/>
          </a:prstGeom>
          <a:noFill/>
        </p:spPr>
        <p:txBody>
          <a:bodyPr wrap="square" rtlCol="0">
            <a:spAutoFit/>
          </a:bodyPr>
          <a:lstStyle/>
          <a:p>
            <a:pPr algn="ctr"/>
            <a:r>
              <a:rPr lang="en-US" dirty="0" smtClean="0"/>
              <a:t>IT Services</a:t>
            </a:r>
            <a:endParaRPr lang="en-US" dirty="0"/>
          </a:p>
        </p:txBody>
      </p:sp>
      <p:sp>
        <p:nvSpPr>
          <p:cNvPr id="17" name="TextBox 16"/>
          <p:cNvSpPr txBox="1"/>
          <p:nvPr/>
        </p:nvSpPr>
        <p:spPr>
          <a:xfrm>
            <a:off x="685800" y="5973762"/>
            <a:ext cx="6400800" cy="369332"/>
          </a:xfrm>
          <a:prstGeom prst="rect">
            <a:avLst/>
          </a:prstGeom>
          <a:noFill/>
        </p:spPr>
        <p:txBody>
          <a:bodyPr wrap="square" rtlCol="0">
            <a:spAutoFit/>
          </a:bodyPr>
          <a:lstStyle/>
          <a:p>
            <a:pPr algn="ctr"/>
            <a:r>
              <a:rPr lang="en-US" dirty="0" smtClean="0"/>
              <a:t>IT Components</a:t>
            </a:r>
            <a:endParaRPr lang="en-US" dirty="0"/>
          </a:p>
        </p:txBody>
      </p:sp>
      <p:sp>
        <p:nvSpPr>
          <p:cNvPr id="18" name="TextBox 17"/>
          <p:cNvSpPr txBox="1"/>
          <p:nvPr/>
        </p:nvSpPr>
        <p:spPr>
          <a:xfrm>
            <a:off x="838200" y="5364162"/>
            <a:ext cx="6096000" cy="369332"/>
          </a:xfrm>
          <a:prstGeom prst="rect">
            <a:avLst/>
          </a:prstGeom>
          <a:noFill/>
        </p:spPr>
        <p:txBody>
          <a:bodyPr wrap="square" rtlCol="0">
            <a:spAutoFit/>
          </a:bodyPr>
          <a:lstStyle/>
          <a:p>
            <a:pPr algn="ctr"/>
            <a:r>
              <a:rPr lang="en-US" dirty="0" smtClean="0"/>
              <a:t>IT Personnel</a:t>
            </a:r>
            <a:endParaRPr lang="en-US" dirty="0"/>
          </a:p>
        </p:txBody>
      </p:sp>
      <p:cxnSp>
        <p:nvCxnSpPr>
          <p:cNvPr id="21" name="Straight Arrow Connector 20"/>
          <p:cNvCxnSpPr/>
          <p:nvPr/>
        </p:nvCxnSpPr>
        <p:spPr>
          <a:xfrm rot="5400000" flipH="1" flipV="1">
            <a:off x="1219597" y="5562203"/>
            <a:ext cx="457200"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1752600" y="556180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2515394" y="556180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flipH="1" flipV="1">
            <a:off x="4801394" y="556180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5715794" y="556180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flipH="1" flipV="1">
            <a:off x="6249194" y="556180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Right Brace 27"/>
          <p:cNvSpPr/>
          <p:nvPr/>
        </p:nvSpPr>
        <p:spPr>
          <a:xfrm>
            <a:off x="7543800" y="5715000"/>
            <a:ext cx="457200" cy="76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Right Brace 28"/>
          <p:cNvSpPr/>
          <p:nvPr/>
        </p:nvSpPr>
        <p:spPr>
          <a:xfrm>
            <a:off x="7239000" y="4876800"/>
            <a:ext cx="457200" cy="1600200"/>
          </a:xfrm>
          <a:prstGeom prst="rightBrace">
            <a:avLst>
              <a:gd name="adj1" fmla="val 8333"/>
              <a:gd name="adj2" fmla="val 183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Right Brace 29"/>
          <p:cNvSpPr/>
          <p:nvPr/>
        </p:nvSpPr>
        <p:spPr>
          <a:xfrm>
            <a:off x="6096000" y="304800"/>
            <a:ext cx="533400" cy="36814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p:cNvSpPr txBox="1"/>
          <p:nvPr/>
        </p:nvSpPr>
        <p:spPr>
          <a:xfrm>
            <a:off x="7924800" y="6019800"/>
            <a:ext cx="1219200" cy="369332"/>
          </a:xfrm>
          <a:prstGeom prst="rect">
            <a:avLst/>
          </a:prstGeom>
          <a:noFill/>
        </p:spPr>
        <p:txBody>
          <a:bodyPr wrap="square" rtlCol="0">
            <a:spAutoFit/>
          </a:bodyPr>
          <a:lstStyle/>
          <a:p>
            <a:r>
              <a:rPr lang="en-US" dirty="0" smtClean="0"/>
              <a:t>Platform</a:t>
            </a:r>
            <a:endParaRPr lang="en-US" dirty="0"/>
          </a:p>
        </p:txBody>
      </p:sp>
      <p:sp>
        <p:nvSpPr>
          <p:cNvPr id="32" name="TextBox 31"/>
          <p:cNvSpPr txBox="1"/>
          <p:nvPr/>
        </p:nvSpPr>
        <p:spPr>
          <a:xfrm>
            <a:off x="7467600" y="4876800"/>
            <a:ext cx="1676400" cy="646331"/>
          </a:xfrm>
          <a:prstGeom prst="rect">
            <a:avLst/>
          </a:prstGeom>
          <a:noFill/>
        </p:spPr>
        <p:txBody>
          <a:bodyPr wrap="square" rtlCol="0">
            <a:spAutoFit/>
          </a:bodyPr>
          <a:lstStyle/>
          <a:p>
            <a:pPr algn="ctr"/>
            <a:r>
              <a:rPr lang="en-US" dirty="0" smtClean="0"/>
              <a:t>IT Infrastructure</a:t>
            </a:r>
            <a:endParaRPr lang="en-US" dirty="0"/>
          </a:p>
        </p:txBody>
      </p:sp>
      <p:sp>
        <p:nvSpPr>
          <p:cNvPr id="33" name="TextBox 32"/>
          <p:cNvSpPr txBox="1"/>
          <p:nvPr/>
        </p:nvSpPr>
        <p:spPr>
          <a:xfrm>
            <a:off x="6629400" y="533400"/>
            <a:ext cx="2438400" cy="3416320"/>
          </a:xfrm>
          <a:prstGeom prst="rect">
            <a:avLst/>
          </a:prstGeom>
          <a:noFill/>
        </p:spPr>
        <p:txBody>
          <a:bodyPr wrap="square" rtlCol="0">
            <a:spAutoFit/>
          </a:bodyPr>
          <a:lstStyle/>
          <a:p>
            <a:r>
              <a:rPr lang="en-US" dirty="0" smtClean="0"/>
              <a:t>Execs –Strategic</a:t>
            </a:r>
          </a:p>
          <a:p>
            <a:r>
              <a:rPr lang="en-US" dirty="0" smtClean="0"/>
              <a:t>__________________</a:t>
            </a:r>
          </a:p>
          <a:p>
            <a:endParaRPr lang="en-US" dirty="0" smtClean="0"/>
          </a:p>
          <a:p>
            <a:r>
              <a:rPr lang="en-US" dirty="0" smtClean="0"/>
              <a:t>Knowledge Workers</a:t>
            </a:r>
          </a:p>
          <a:p>
            <a:r>
              <a:rPr lang="en-US" dirty="0" smtClean="0"/>
              <a:t>__________________</a:t>
            </a:r>
          </a:p>
          <a:p>
            <a:endParaRPr lang="en-US" dirty="0" smtClean="0"/>
          </a:p>
          <a:p>
            <a:r>
              <a:rPr lang="en-US" dirty="0" smtClean="0"/>
              <a:t>Middle Mgmt– Tactical</a:t>
            </a:r>
          </a:p>
          <a:p>
            <a:r>
              <a:rPr lang="en-US" dirty="0" smtClean="0"/>
              <a:t>__________________</a:t>
            </a:r>
          </a:p>
          <a:p>
            <a:r>
              <a:rPr lang="en-US" dirty="0" smtClean="0"/>
              <a:t>Lower Mgmt – Operational</a:t>
            </a:r>
          </a:p>
          <a:p>
            <a:r>
              <a:rPr lang="en-US" dirty="0" smtClean="0"/>
              <a:t>__________________</a:t>
            </a:r>
          </a:p>
          <a:p>
            <a:r>
              <a:rPr lang="en-US" dirty="0" smtClean="0"/>
              <a:t>Clerical Staff</a:t>
            </a:r>
            <a:endParaRPr lang="en-US" dirty="0"/>
          </a:p>
        </p:txBody>
      </p:sp>
      <p:sp>
        <p:nvSpPr>
          <p:cNvPr id="34" name="Left Brace 33"/>
          <p:cNvSpPr/>
          <p:nvPr/>
        </p:nvSpPr>
        <p:spPr>
          <a:xfrm>
            <a:off x="152400" y="381000"/>
            <a:ext cx="609600" cy="3605290"/>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TextBox 34"/>
          <p:cNvSpPr txBox="1"/>
          <p:nvPr/>
        </p:nvSpPr>
        <p:spPr>
          <a:xfrm>
            <a:off x="584200" y="393700"/>
            <a:ext cx="1778000" cy="3539430"/>
          </a:xfrm>
          <a:prstGeom prst="rect">
            <a:avLst/>
          </a:prstGeom>
          <a:noFill/>
        </p:spPr>
        <p:txBody>
          <a:bodyPr wrap="square" rtlCol="0">
            <a:spAutoFit/>
          </a:bodyPr>
          <a:lstStyle/>
          <a:p>
            <a:r>
              <a:rPr lang="en-US" sz="1600" dirty="0" smtClean="0"/>
              <a:t>Exec Dashboard</a:t>
            </a:r>
          </a:p>
          <a:p>
            <a:r>
              <a:rPr lang="en-US" sz="1600" dirty="0" smtClean="0"/>
              <a:t>___________</a:t>
            </a:r>
          </a:p>
          <a:p>
            <a:r>
              <a:rPr lang="en-US" sz="1600" dirty="0" smtClean="0"/>
              <a:t>Expert Systems, BI, Dashboard</a:t>
            </a:r>
          </a:p>
          <a:p>
            <a:r>
              <a:rPr lang="en-US" sz="1600" dirty="0" smtClean="0"/>
              <a:t>___________</a:t>
            </a:r>
          </a:p>
          <a:p>
            <a:r>
              <a:rPr lang="en-US" sz="1600" dirty="0" smtClean="0"/>
              <a:t>BI, Dashboard, Expert Systems, </a:t>
            </a:r>
          </a:p>
          <a:p>
            <a:r>
              <a:rPr lang="en-US" sz="1600" dirty="0" smtClean="0"/>
              <a:t>___________</a:t>
            </a:r>
          </a:p>
          <a:p>
            <a:r>
              <a:rPr lang="en-US" sz="1600" dirty="0" err="1" smtClean="0"/>
              <a:t>Dashbd</a:t>
            </a:r>
            <a:r>
              <a:rPr lang="en-US" sz="1600" dirty="0" smtClean="0"/>
              <a:t>, Office Automation, </a:t>
            </a:r>
          </a:p>
          <a:p>
            <a:r>
              <a:rPr lang="en-US" sz="1600" dirty="0" err="1" smtClean="0"/>
              <a:t>Exprt</a:t>
            </a:r>
            <a:r>
              <a:rPr lang="en-US" sz="1600" dirty="0" smtClean="0"/>
              <a:t> Sys, BI</a:t>
            </a:r>
          </a:p>
          <a:p>
            <a:r>
              <a:rPr lang="en-US" sz="1600" dirty="0" smtClean="0"/>
              <a:t>___________</a:t>
            </a:r>
          </a:p>
          <a:p>
            <a:r>
              <a:rPr lang="en-US" sz="1600" dirty="0" smtClean="0"/>
              <a:t> Office Automation</a:t>
            </a:r>
            <a:endParaRPr lang="en-US" sz="1600" dirty="0"/>
          </a:p>
        </p:txBody>
      </p:sp>
      <p:sp>
        <p:nvSpPr>
          <p:cNvPr id="37" name="Date Placeholder 36"/>
          <p:cNvSpPr>
            <a:spLocks noGrp="1"/>
          </p:cNvSpPr>
          <p:nvPr>
            <p:ph type="dt" sz="half" idx="10"/>
          </p:nvPr>
        </p:nvSpPr>
        <p:spPr>
          <a:xfrm>
            <a:off x="6591300" y="6495836"/>
            <a:ext cx="2514600" cy="365125"/>
          </a:xfrm>
        </p:spPr>
        <p:txBody>
          <a:bodyPr/>
          <a:lstStyle/>
          <a:p>
            <a:fld id="{E7CC0DAC-3896-4667-B023-1B58200F352B}" type="datetime1">
              <a:rPr lang="en-US" smtClean="0"/>
              <a:pPr/>
              <a:t>6/16/2015</a:t>
            </a:fld>
            <a:endParaRPr lang="en-US" dirty="0"/>
          </a:p>
        </p:txBody>
      </p:sp>
      <p:sp>
        <p:nvSpPr>
          <p:cNvPr id="38" name="Slide Number Placeholder 37"/>
          <p:cNvSpPr>
            <a:spLocks noGrp="1"/>
          </p:cNvSpPr>
          <p:nvPr>
            <p:ph type="sldNum" sz="quarter" idx="12"/>
          </p:nvPr>
        </p:nvSpPr>
        <p:spPr>
          <a:xfrm>
            <a:off x="3791438" y="6547134"/>
            <a:ext cx="1828800" cy="365125"/>
          </a:xfrm>
        </p:spPr>
        <p:txBody>
          <a:bodyPr/>
          <a:lstStyle/>
          <a:p>
            <a:fld id="{3439DEDF-748B-48DA-8ED1-C8D2BF07B1D4}" type="slidenum">
              <a:rPr lang="en-US" smtClean="0"/>
              <a:pPr/>
              <a:t>20</a:t>
            </a:fld>
            <a:endParaRPr lang="en-US" dirty="0"/>
          </a:p>
        </p:txBody>
      </p:sp>
    </p:spTree>
    <p:extLst>
      <p:ext uri="{BB962C8B-B14F-4D97-AF65-F5344CB8AC3E}">
        <p14:creationId xmlns:p14="http://schemas.microsoft.com/office/powerpoint/2010/main" val="350860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1+#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33" grpId="0"/>
      <p:bldP spid="34" grpId="0" animBg="1"/>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21</a:t>
            </a:fld>
            <a:endParaRPr lang="en-US"/>
          </a:p>
        </p:txBody>
      </p:sp>
      <p:sp>
        <p:nvSpPr>
          <p:cNvPr id="3" name="Title 2"/>
          <p:cNvSpPr>
            <a:spLocks noGrp="1"/>
          </p:cNvSpPr>
          <p:nvPr>
            <p:ph type="title"/>
          </p:nvPr>
        </p:nvSpPr>
        <p:spPr>
          <a:xfrm>
            <a:off x="2362200" y="5219700"/>
            <a:ext cx="6512511" cy="1143000"/>
          </a:xfrm>
        </p:spPr>
        <p:txBody>
          <a:bodyPr/>
          <a:lstStyle/>
          <a:p>
            <a:r>
              <a:rPr lang="en-US" dirty="0" smtClean="0"/>
              <a:t>Another IT Framework</a:t>
            </a:r>
            <a:endParaRPr lang="en-US" dirty="0"/>
          </a:p>
        </p:txBody>
      </p:sp>
      <p:sp>
        <p:nvSpPr>
          <p:cNvPr id="4" name="Content Placeholder 3"/>
          <p:cNvSpPr>
            <a:spLocks noGrp="1"/>
          </p:cNvSpPr>
          <p:nvPr>
            <p:ph sz="quarter" idx="13"/>
          </p:nvPr>
        </p:nvSpPr>
        <p:spPr>
          <a:xfrm>
            <a:off x="228600" y="228600"/>
            <a:ext cx="6400800" cy="2133600"/>
          </a:xfrm>
        </p:spPr>
        <p:txBody>
          <a:bodyPr/>
          <a:lstStyle/>
          <a:p>
            <a:r>
              <a:rPr lang="en-US" sz="2400" dirty="0" smtClean="0"/>
              <a:t>Data</a:t>
            </a:r>
          </a:p>
          <a:p>
            <a:r>
              <a:rPr lang="en-US" sz="2400" dirty="0" smtClean="0"/>
              <a:t>Applications</a:t>
            </a:r>
          </a:p>
          <a:p>
            <a:r>
              <a:rPr lang="en-US" sz="2400" dirty="0" smtClean="0"/>
              <a:t>Infrastructure</a:t>
            </a:r>
          </a:p>
          <a:p>
            <a:r>
              <a:rPr lang="en-US" sz="2400" dirty="0" smtClean="0"/>
              <a:t>IT Organization</a:t>
            </a:r>
            <a:endParaRPr lang="en-US" sz="240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078015"/>
            <a:ext cx="7486650" cy="325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66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000"/>
                                        <p:tgtEl>
                                          <p:spTgt spid="4">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2000"/>
                                        <p:tgtEl>
                                          <p:spTgt spid="4">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xfrm>
            <a:off x="1303837" y="5562600"/>
            <a:ext cx="6512511" cy="838200"/>
          </a:xfrm>
        </p:spPr>
        <p:txBody>
          <a:bodyPr>
            <a:normAutofit fontScale="90000"/>
          </a:bodyPr>
          <a:lstStyle/>
          <a:p>
            <a:pPr eaLnBrk="1" hangingPunct="1"/>
            <a:r>
              <a:rPr lang="en-US" sz="3800" dirty="0" smtClean="0"/>
              <a:t>Information Technology Outside the Organization</a:t>
            </a:r>
          </a:p>
        </p:txBody>
      </p:sp>
      <p:pic>
        <p:nvPicPr>
          <p:cNvPr id="10243" name="Picture 6" descr="2"/>
          <p:cNvPicPr>
            <a:picLocks noGrp="1" noChangeAspect="1" noChangeArrowheads="1"/>
          </p:cNvPicPr>
          <p:nvPr>
            <p:ph sz="quarter" idx="13"/>
          </p:nvPr>
        </p:nvPicPr>
        <p:blipFill>
          <a:blip r:embed="rId3" cstate="print"/>
          <a:stretch>
            <a:fillRect/>
          </a:stretch>
        </p:blipFill>
        <p:spPr>
          <a:xfrm>
            <a:off x="36722" y="84983"/>
            <a:ext cx="9031077" cy="5552441"/>
          </a:xfrm>
        </p:spPr>
      </p:pic>
      <p:sp>
        <p:nvSpPr>
          <p:cNvPr id="2" name="Slide Number Placeholder 1"/>
          <p:cNvSpPr>
            <a:spLocks noGrp="1"/>
          </p:cNvSpPr>
          <p:nvPr>
            <p:ph type="sldNum" sz="quarter" idx="12"/>
          </p:nvPr>
        </p:nvSpPr>
        <p:spPr>
          <a:xfrm>
            <a:off x="3733800" y="6569075"/>
            <a:ext cx="1828800" cy="365125"/>
          </a:xfrm>
        </p:spPr>
        <p:txBody>
          <a:bodyPr/>
          <a:lstStyle/>
          <a:p>
            <a:fld id="{3439DEDF-748B-48DA-8ED1-C8D2BF07B1D4}" type="slidenum">
              <a:rPr lang="en-US" smtClean="0"/>
              <a:pPr/>
              <a:t>22</a:t>
            </a:fld>
            <a:endParaRPr lang="en-US" dirty="0"/>
          </a:p>
        </p:txBody>
      </p:sp>
    </p:spTree>
    <p:extLst>
      <p:ext uri="{BB962C8B-B14F-4D97-AF65-F5344CB8AC3E}">
        <p14:creationId xmlns:p14="http://schemas.microsoft.com/office/powerpoint/2010/main" val="427170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04EE2AA-B616-4104-BCDB-C0AAC4681B0E}" type="slidenum">
              <a:rPr lang="en-US" smtClean="0"/>
              <a:pPr/>
              <a:t>23</a:t>
            </a:fld>
            <a:endParaRPr lang="en-US"/>
          </a:p>
        </p:txBody>
      </p:sp>
      <p:sp>
        <p:nvSpPr>
          <p:cNvPr id="2" name="Title 1"/>
          <p:cNvSpPr>
            <a:spLocks noGrp="1"/>
          </p:cNvSpPr>
          <p:nvPr>
            <p:ph type="title"/>
          </p:nvPr>
        </p:nvSpPr>
        <p:spPr>
          <a:xfrm>
            <a:off x="2174289" y="4983163"/>
            <a:ext cx="6512511" cy="1143000"/>
          </a:xfrm>
        </p:spPr>
        <p:txBody>
          <a:bodyPr/>
          <a:lstStyle/>
          <a:p>
            <a:r>
              <a:rPr lang="en-US" dirty="0"/>
              <a:t>Models</a:t>
            </a:r>
          </a:p>
        </p:txBody>
      </p:sp>
      <p:sp>
        <p:nvSpPr>
          <p:cNvPr id="3" name="Content Placeholder 2"/>
          <p:cNvSpPr>
            <a:spLocks noGrp="1"/>
          </p:cNvSpPr>
          <p:nvPr>
            <p:ph sz="quarter" idx="13"/>
          </p:nvPr>
        </p:nvSpPr>
        <p:spPr>
          <a:prstGeom prst="rect">
            <a:avLst/>
          </a:prstGeom>
        </p:spPr>
        <p:txBody>
          <a:bodyPr/>
          <a:lstStyle/>
          <a:p>
            <a:endParaRPr lang="en-US" dirty="0" smtClean="0"/>
          </a:p>
          <a:p>
            <a:endParaRPr lang="en-US" dirty="0" smtClean="0"/>
          </a:p>
          <a:p>
            <a:endParaRPr lang="en-US" dirty="0"/>
          </a:p>
        </p:txBody>
      </p:sp>
      <p:sp>
        <p:nvSpPr>
          <p:cNvPr id="9" name="Rectangle 3"/>
          <p:cNvSpPr txBox="1">
            <a:spLocks noChangeArrowheads="1"/>
          </p:cNvSpPr>
          <p:nvPr/>
        </p:nvSpPr>
        <p:spPr>
          <a:xfrm>
            <a:off x="381000" y="1524000"/>
            <a:ext cx="8229600" cy="4525963"/>
          </a:xfrm>
          <a:prstGeom prst="rect">
            <a:avLst/>
          </a:prstGeom>
        </p:spPr>
        <p:txBody>
          <a:bodyPr vert="horz" lIns="91440" tIns="45720" rIns="91440" bIns="45720" rtlCol="0">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36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10000"/>
              <a:buFont typeface="Wingdings" pitchFamily="2" charset="2"/>
              <a:buChar char="v"/>
              <a:defRPr sz="36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10000"/>
              <a:buFont typeface="Courier New" pitchFamily="49" charset="0"/>
              <a:buChar char="o"/>
              <a:defRPr sz="32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8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a:lnSpc>
                <a:spcPct val="90000"/>
              </a:lnSpc>
            </a:pPr>
            <a:r>
              <a:rPr lang="en-US" i="1" dirty="0" smtClean="0">
                <a:solidFill>
                  <a:srgbClr val="C00000"/>
                </a:solidFill>
              </a:rPr>
              <a:t>Before we launch into networking, cabling and connectivity</a:t>
            </a:r>
            <a:r>
              <a:rPr lang="en-US" dirty="0" smtClean="0"/>
              <a:t>,</a:t>
            </a:r>
          </a:p>
          <a:p>
            <a:pPr>
              <a:lnSpc>
                <a:spcPct val="90000"/>
              </a:lnSpc>
            </a:pPr>
            <a:r>
              <a:rPr lang="en-US" i="1" dirty="0" smtClean="0">
                <a:solidFill>
                  <a:srgbClr val="800000"/>
                </a:solidFill>
              </a:rPr>
              <a:t>We should discuss models of networking.</a:t>
            </a:r>
          </a:p>
          <a:p>
            <a:pPr marL="0" indent="0">
              <a:lnSpc>
                <a:spcPct val="90000"/>
              </a:lnSpc>
              <a:buFont typeface="Georgia" pitchFamily="18" charset="0"/>
              <a:buNone/>
            </a:pPr>
            <a:endParaRPr lang="en-US" i="1" dirty="0">
              <a:solidFill>
                <a:srgbClr val="800000"/>
              </a:solidFill>
            </a:endParaRPr>
          </a:p>
        </p:txBody>
      </p:sp>
    </p:spTree>
    <p:extLst>
      <p:ext uri="{BB962C8B-B14F-4D97-AF65-F5344CB8AC3E}">
        <p14:creationId xmlns:p14="http://schemas.microsoft.com/office/powerpoint/2010/main" val="18949923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g144.imageshack.us/img144/4351/00000458672008011715120ri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33400"/>
            <a:ext cx="9197244" cy="5038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039" y="5334000"/>
            <a:ext cx="7407925" cy="1323439"/>
          </a:xfrm>
          <a:prstGeom prst="rect">
            <a:avLst/>
          </a:prstGeom>
          <a:noFill/>
        </p:spPr>
        <p:txBody>
          <a:bodyPr wrap="none" rtlCol="0">
            <a:spAutoFit/>
          </a:bodyPr>
          <a:lstStyle/>
          <a:p>
            <a:pPr algn="ctr"/>
            <a:r>
              <a:rPr lang="en-US" sz="8000" dirty="0">
                <a:solidFill>
                  <a:schemeClr val="accent2">
                    <a:lumMod val="50000"/>
                  </a:schemeClr>
                </a:solidFill>
              </a:rPr>
              <a:t>What is a model</a:t>
            </a:r>
            <a:r>
              <a:rPr lang="en-US" sz="8000" dirty="0" smtClean="0">
                <a:solidFill>
                  <a:schemeClr val="accent2">
                    <a:lumMod val="50000"/>
                  </a:schemeClr>
                </a:solidFill>
              </a:rPr>
              <a:t>?</a:t>
            </a:r>
            <a:endParaRPr lang="en-US" sz="8000" dirty="0">
              <a:solidFill>
                <a:schemeClr val="accent2">
                  <a:lumMod val="50000"/>
                </a:schemeClr>
              </a:solidFill>
            </a:endParaRPr>
          </a:p>
        </p:txBody>
      </p:sp>
      <p:sp>
        <p:nvSpPr>
          <p:cNvPr id="6" name="Slide Number Placeholder 5"/>
          <p:cNvSpPr>
            <a:spLocks noGrp="1"/>
          </p:cNvSpPr>
          <p:nvPr>
            <p:ph type="sldNum" sz="quarter" idx="12"/>
          </p:nvPr>
        </p:nvSpPr>
        <p:spPr/>
        <p:txBody>
          <a:bodyPr/>
          <a:lstStyle/>
          <a:p>
            <a:fld id="{904EE2AA-B616-4104-BCDB-C0AAC4681B0E}" type="slidenum">
              <a:rPr lang="en-US" smtClean="0"/>
              <a:pPr/>
              <a:t>24</a:t>
            </a:fld>
            <a:endParaRPr lang="en-US"/>
          </a:p>
        </p:txBody>
      </p:sp>
    </p:spTree>
    <p:extLst>
      <p:ext uri="{BB962C8B-B14F-4D97-AF65-F5344CB8AC3E}">
        <p14:creationId xmlns:p14="http://schemas.microsoft.com/office/powerpoint/2010/main" val="2052230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325252" y="6492875"/>
            <a:ext cx="1828800" cy="365125"/>
          </a:xfrm>
        </p:spPr>
        <p:txBody>
          <a:bodyPr/>
          <a:lstStyle/>
          <a:p>
            <a:r>
              <a:rPr lang="en-US" dirty="0"/>
              <a:t>Page </a:t>
            </a:r>
            <a:fld id="{FE45E97B-882B-48B4-ABF8-270786A05B30}" type="slidenum">
              <a:rPr lang="en-US"/>
              <a:pPr/>
              <a:t>25</a:t>
            </a:fld>
            <a:endParaRPr lang="en-US" dirty="0"/>
          </a:p>
        </p:txBody>
      </p:sp>
      <p:sp>
        <p:nvSpPr>
          <p:cNvPr id="161795" name="Rectangle 3"/>
          <p:cNvSpPr>
            <a:spLocks noGrp="1" noChangeArrowheads="1"/>
          </p:cNvSpPr>
          <p:nvPr>
            <p:ph sz="quarter" idx="4294967295"/>
          </p:nvPr>
        </p:nvSpPr>
        <p:spPr>
          <a:xfrm>
            <a:off x="762000" y="685800"/>
            <a:ext cx="7391400" cy="4114800"/>
          </a:xfrm>
        </p:spPr>
        <p:txBody>
          <a:bodyPr>
            <a:normAutofit/>
          </a:bodyPr>
          <a:lstStyle/>
          <a:p>
            <a:pPr>
              <a:lnSpc>
                <a:spcPct val="90000"/>
              </a:lnSpc>
            </a:pPr>
            <a:r>
              <a:rPr lang="en-US" dirty="0"/>
              <a:t>Models allow us to abstract information </a:t>
            </a:r>
          </a:p>
          <a:p>
            <a:pPr>
              <a:lnSpc>
                <a:spcPct val="90000"/>
              </a:lnSpc>
            </a:pPr>
            <a:r>
              <a:rPr lang="en-US" dirty="0"/>
              <a:t>Models allow us to reduce information</a:t>
            </a:r>
          </a:p>
          <a:p>
            <a:pPr>
              <a:lnSpc>
                <a:spcPct val="90000"/>
              </a:lnSpc>
            </a:pPr>
            <a:endParaRPr lang="en-US" dirty="0"/>
          </a:p>
          <a:p>
            <a:pPr>
              <a:lnSpc>
                <a:spcPct val="90000"/>
              </a:lnSpc>
            </a:pPr>
            <a:r>
              <a:rPr lang="en-US" i="1" dirty="0">
                <a:solidFill>
                  <a:srgbClr val="800000"/>
                </a:solidFill>
              </a:rPr>
              <a:t>On a project, all models must depict the same reality</a:t>
            </a:r>
          </a:p>
          <a:p>
            <a:pPr>
              <a:lnSpc>
                <a:spcPct val="90000"/>
              </a:lnSpc>
            </a:pPr>
            <a:endParaRPr lang="en-US" i="1" dirty="0">
              <a:solidFill>
                <a:srgbClr val="800000"/>
              </a:solidFill>
            </a:endParaRPr>
          </a:p>
        </p:txBody>
      </p:sp>
      <p:sp>
        <p:nvSpPr>
          <p:cNvPr id="7" name="TextBox 6"/>
          <p:cNvSpPr txBox="1"/>
          <p:nvPr/>
        </p:nvSpPr>
        <p:spPr>
          <a:xfrm>
            <a:off x="228600" y="5334000"/>
            <a:ext cx="8763000" cy="1384995"/>
          </a:xfrm>
          <a:prstGeom prst="rect">
            <a:avLst/>
          </a:prstGeom>
          <a:solidFill>
            <a:srgbClr val="EEECE1">
              <a:alpha val="50980"/>
            </a:srgbClr>
          </a:solidFill>
        </p:spPr>
        <p:txBody>
          <a:bodyPr wrap="square" rtlCol="0">
            <a:spAutoFit/>
          </a:bodyPr>
          <a:lstStyle/>
          <a:p>
            <a:pPr algn="ctr"/>
            <a:r>
              <a:rPr lang="en-US" sz="2800" dirty="0" smtClean="0">
                <a:solidFill>
                  <a:schemeClr val="accent2">
                    <a:lumMod val="50000"/>
                  </a:schemeClr>
                </a:solidFill>
              </a:rPr>
              <a:t>A representational abstraction of reality</a:t>
            </a:r>
          </a:p>
          <a:p>
            <a:pPr algn="ctr"/>
            <a:r>
              <a:rPr lang="en-US" sz="2800" dirty="0">
                <a:solidFill>
                  <a:schemeClr val="accent2">
                    <a:lumMod val="50000"/>
                  </a:schemeClr>
                </a:solidFill>
              </a:rPr>
              <a:t>f</a:t>
            </a:r>
            <a:r>
              <a:rPr lang="en-US" sz="2800" dirty="0" smtClean="0">
                <a:solidFill>
                  <a:schemeClr val="accent2">
                    <a:lumMod val="50000"/>
                  </a:schemeClr>
                </a:solidFill>
              </a:rPr>
              <a:t>or the purpose of better understanding a subset of constructs of that reality</a:t>
            </a:r>
            <a:endParaRPr lang="en-US" sz="2800" dirty="0">
              <a:solidFill>
                <a:schemeClr val="accent2">
                  <a:lumMod val="50000"/>
                </a:schemeClr>
              </a:solidFill>
            </a:endParaRPr>
          </a:p>
        </p:txBody>
      </p:sp>
      <p:pic>
        <p:nvPicPr>
          <p:cNvPr id="8" name="Picture 4" descr="http://img144.imageshack.us/img144/4351/00000458672008011715120ri9.jp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228600" y="304800"/>
            <a:ext cx="9697505" cy="502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266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2514600" y="4876800"/>
            <a:ext cx="6512511" cy="1143000"/>
          </a:xfrm>
          <a:ln/>
        </p:spPr>
        <p:txBody>
          <a:bodyPr/>
          <a:lstStyle/>
          <a:p>
            <a:r>
              <a:rPr lang="en-US" dirty="0"/>
              <a:t>Models and Modeling</a:t>
            </a:r>
          </a:p>
        </p:txBody>
      </p:sp>
      <p:sp>
        <p:nvSpPr>
          <p:cNvPr id="5" name="Slide Number Placeholder 4"/>
          <p:cNvSpPr>
            <a:spLocks noGrp="1"/>
          </p:cNvSpPr>
          <p:nvPr>
            <p:ph type="sldNum" sz="quarter" idx="12"/>
          </p:nvPr>
        </p:nvSpPr>
        <p:spPr/>
        <p:txBody>
          <a:bodyPr/>
          <a:lstStyle/>
          <a:p>
            <a:r>
              <a:rPr lang="en-US"/>
              <a:t>Page </a:t>
            </a:r>
            <a:fld id="{FE45E97B-882B-48B4-ABF8-270786A05B30}" type="slidenum">
              <a:rPr lang="en-US"/>
              <a:pPr/>
              <a:t>26</a:t>
            </a:fld>
            <a:endParaRPr lang="en-US"/>
          </a:p>
        </p:txBody>
      </p:sp>
      <p:sp>
        <p:nvSpPr>
          <p:cNvPr id="161795" name="Rectangle 3"/>
          <p:cNvSpPr>
            <a:spLocks noGrp="1" noChangeArrowheads="1"/>
          </p:cNvSpPr>
          <p:nvPr>
            <p:ph sz="quarter" idx="4294967295"/>
          </p:nvPr>
        </p:nvSpPr>
        <p:spPr>
          <a:xfrm>
            <a:off x="457200" y="457200"/>
            <a:ext cx="8229600" cy="4525963"/>
          </a:xfrm>
          <a:prstGeom prst="rect">
            <a:avLst/>
          </a:prstGeom>
        </p:spPr>
        <p:txBody>
          <a:bodyPr/>
          <a:lstStyle/>
          <a:p>
            <a:pPr>
              <a:lnSpc>
                <a:spcPct val="90000"/>
              </a:lnSpc>
            </a:pPr>
            <a:r>
              <a:rPr lang="en-US" dirty="0"/>
              <a:t>Models allow us to abstract information </a:t>
            </a:r>
          </a:p>
          <a:p>
            <a:pPr>
              <a:lnSpc>
                <a:spcPct val="90000"/>
              </a:lnSpc>
            </a:pPr>
            <a:r>
              <a:rPr lang="en-US" dirty="0"/>
              <a:t>Models allow us to reduce information</a:t>
            </a:r>
          </a:p>
          <a:p>
            <a:pPr>
              <a:lnSpc>
                <a:spcPct val="90000"/>
              </a:lnSpc>
            </a:pPr>
            <a:endParaRPr lang="en-US" dirty="0"/>
          </a:p>
          <a:p>
            <a:pPr>
              <a:lnSpc>
                <a:spcPct val="90000"/>
              </a:lnSpc>
            </a:pPr>
            <a:r>
              <a:rPr lang="en-US" i="1" dirty="0">
                <a:solidFill>
                  <a:srgbClr val="800000"/>
                </a:solidFill>
              </a:rPr>
              <a:t>A</a:t>
            </a:r>
            <a:r>
              <a:rPr lang="en-US" i="1" dirty="0" smtClean="0">
                <a:solidFill>
                  <a:srgbClr val="800000"/>
                </a:solidFill>
              </a:rPr>
              <a:t>ll models of the same object </a:t>
            </a:r>
            <a:r>
              <a:rPr lang="en-US" i="1" dirty="0">
                <a:solidFill>
                  <a:srgbClr val="800000"/>
                </a:solidFill>
              </a:rPr>
              <a:t>must depict the same reality</a:t>
            </a:r>
          </a:p>
          <a:p>
            <a:pPr marL="0" indent="0">
              <a:lnSpc>
                <a:spcPct val="90000"/>
              </a:lnSpc>
              <a:buNone/>
            </a:pPr>
            <a:endParaRPr lang="en-US" i="1" dirty="0">
              <a:solidFill>
                <a:srgbClr val="800000"/>
              </a:solidFill>
            </a:endParaRPr>
          </a:p>
        </p:txBody>
      </p:sp>
    </p:spTree>
    <p:extLst>
      <p:ext uri="{BB962C8B-B14F-4D97-AF65-F5344CB8AC3E}">
        <p14:creationId xmlns:p14="http://schemas.microsoft.com/office/powerpoint/2010/main" val="428174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animEffect transition="in" filter="fade">
                                      <p:cBhvr>
                                        <p:cTn id="7" dur="500"/>
                                        <p:tgtEl>
                                          <p:spTgt spid="161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795">
                                            <p:txEl>
                                              <p:pRg st="1" end="1"/>
                                            </p:txEl>
                                          </p:spTgt>
                                        </p:tgtEl>
                                        <p:attrNameLst>
                                          <p:attrName>style.visibility</p:attrName>
                                        </p:attrNameLst>
                                      </p:cBhvr>
                                      <p:to>
                                        <p:strVal val="visible"/>
                                      </p:to>
                                    </p:set>
                                    <p:animEffect transition="in" filter="fade">
                                      <p:cBhvr>
                                        <p:cTn id="12" dur="2000"/>
                                        <p:tgtEl>
                                          <p:spTgt spid="161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795">
                                            <p:txEl>
                                              <p:pRg st="3" end="3"/>
                                            </p:txEl>
                                          </p:spTgt>
                                        </p:tgtEl>
                                        <p:attrNameLst>
                                          <p:attrName>style.visibility</p:attrName>
                                        </p:attrNameLst>
                                      </p:cBhvr>
                                      <p:to>
                                        <p:strVal val="visible"/>
                                      </p:to>
                                    </p:set>
                                    <p:animEffect transition="in" filter="fade">
                                      <p:cBhvr>
                                        <p:cTn id="17" dur="2000"/>
                                        <p:tgtEl>
                                          <p:spTgt spid="161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701" name="Picture 5" descr="Global House Plans - Artist's Rendering for 1421 Sq. Ft.  House Plan 34-610"/>
          <p:cNvPicPr>
            <a:picLocks noChangeAspect="1" noChangeArrowheads="1"/>
          </p:cNvPicPr>
          <p:nvPr/>
        </p:nvPicPr>
        <p:blipFill>
          <a:blip r:embed="rId3" cstate="print"/>
          <a:srcRect/>
          <a:stretch>
            <a:fillRect/>
          </a:stretch>
        </p:blipFill>
        <p:spPr bwMode="auto">
          <a:xfrm>
            <a:off x="0" y="0"/>
            <a:ext cx="4762500" cy="2686050"/>
          </a:xfrm>
          <a:prstGeom prst="rect">
            <a:avLst/>
          </a:prstGeom>
          <a:noFill/>
        </p:spPr>
      </p:pic>
      <p:pic>
        <p:nvPicPr>
          <p:cNvPr id="157703" name="Picture 7" descr="Global House Plans - 1421 Sq. Ft.  House Plan 34-610"/>
          <p:cNvPicPr>
            <a:picLocks noChangeAspect="1" noChangeArrowheads="1"/>
          </p:cNvPicPr>
          <p:nvPr/>
        </p:nvPicPr>
        <p:blipFill>
          <a:blip r:embed="rId4" cstate="print"/>
          <a:srcRect/>
          <a:stretch>
            <a:fillRect/>
          </a:stretch>
        </p:blipFill>
        <p:spPr bwMode="auto">
          <a:xfrm>
            <a:off x="5076825" y="1600200"/>
            <a:ext cx="4067175" cy="4286250"/>
          </a:xfrm>
          <a:prstGeom prst="rect">
            <a:avLst/>
          </a:prstGeom>
          <a:noFill/>
        </p:spPr>
      </p:pic>
      <p:pic>
        <p:nvPicPr>
          <p:cNvPr id="157705" name="Picture 9" descr="Global House Plans - 1421 Sq. Ft.  House Plan 34-610"/>
          <p:cNvPicPr>
            <a:picLocks noChangeAspect="1" noChangeArrowheads="1"/>
          </p:cNvPicPr>
          <p:nvPr/>
        </p:nvPicPr>
        <p:blipFill>
          <a:blip r:embed="rId5" cstate="print"/>
          <a:srcRect/>
          <a:stretch>
            <a:fillRect/>
          </a:stretch>
        </p:blipFill>
        <p:spPr bwMode="auto">
          <a:xfrm>
            <a:off x="152400" y="2819400"/>
            <a:ext cx="4876800" cy="3900488"/>
          </a:xfrm>
          <a:prstGeom prst="rect">
            <a:avLst/>
          </a:prstGeom>
          <a:noFill/>
        </p:spPr>
      </p:pic>
      <p:sp>
        <p:nvSpPr>
          <p:cNvPr id="157706" name="Text Box 10"/>
          <p:cNvSpPr txBox="1">
            <a:spLocks noChangeArrowheads="1"/>
          </p:cNvSpPr>
          <p:nvPr/>
        </p:nvSpPr>
        <p:spPr bwMode="auto">
          <a:xfrm>
            <a:off x="5022850" y="76200"/>
            <a:ext cx="3435350" cy="1077218"/>
          </a:xfrm>
          <a:prstGeom prst="rect">
            <a:avLst/>
          </a:prstGeom>
          <a:noFill/>
          <a:ln w="12700">
            <a:noFill/>
            <a:miter lim="800000"/>
            <a:headEnd type="none" w="sm" len="sm"/>
            <a:tailEnd type="none" w="sm" len="sm"/>
          </a:ln>
          <a:effectLst/>
        </p:spPr>
        <p:txBody>
          <a:bodyPr wrap="square">
            <a:spAutoFit/>
          </a:bodyPr>
          <a:lstStyle/>
          <a:p>
            <a:r>
              <a:rPr lang="en-US" sz="3200" dirty="0" smtClean="0">
                <a:solidFill>
                  <a:srgbClr val="800000"/>
                </a:solidFill>
              </a:rPr>
              <a:t>These are all models of a house</a:t>
            </a:r>
            <a:endParaRPr lang="en-US" sz="3200" dirty="0">
              <a:solidFill>
                <a:srgbClr val="800000"/>
              </a:solidFill>
            </a:endParaRPr>
          </a:p>
        </p:txBody>
      </p:sp>
      <p:sp>
        <p:nvSpPr>
          <p:cNvPr id="9" name="Slide Number Placeholder 8"/>
          <p:cNvSpPr>
            <a:spLocks noGrp="1"/>
          </p:cNvSpPr>
          <p:nvPr>
            <p:ph type="sldNum" sz="quarter" idx="12"/>
          </p:nvPr>
        </p:nvSpPr>
        <p:spPr/>
        <p:txBody>
          <a:bodyPr/>
          <a:lstStyle/>
          <a:p>
            <a:fld id="{904EE2AA-B616-4104-BCDB-C0AAC4681B0E}" type="slidenum">
              <a:rPr lang="en-US" smtClean="0"/>
              <a:pPr/>
              <a:t>27</a:t>
            </a:fld>
            <a:endParaRPr lang="en-US"/>
          </a:p>
        </p:txBody>
      </p:sp>
    </p:spTree>
    <p:extLst>
      <p:ext uri="{BB962C8B-B14F-4D97-AF65-F5344CB8AC3E}">
        <p14:creationId xmlns:p14="http://schemas.microsoft.com/office/powerpoint/2010/main" val="21027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705"/>
                                        </p:tgtEl>
                                        <p:attrNameLst>
                                          <p:attrName>style.visibility</p:attrName>
                                        </p:attrNameLst>
                                      </p:cBhvr>
                                      <p:to>
                                        <p:strVal val="visible"/>
                                      </p:to>
                                    </p:set>
                                    <p:animEffect transition="in" filter="fade">
                                      <p:cBhvr>
                                        <p:cTn id="7" dur="2000"/>
                                        <p:tgtEl>
                                          <p:spTgt spid="1577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703"/>
                                        </p:tgtEl>
                                        <p:attrNameLst>
                                          <p:attrName>style.visibility</p:attrName>
                                        </p:attrNameLst>
                                      </p:cBhvr>
                                      <p:to>
                                        <p:strVal val="visible"/>
                                      </p:to>
                                    </p:set>
                                    <p:animEffect transition="in" filter="fade">
                                      <p:cBhvr>
                                        <p:cTn id="12" dur="2000"/>
                                        <p:tgtEl>
                                          <p:spTgt spid="157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6680"/>
            <a:ext cx="8229600" cy="1143000"/>
          </a:xfrm>
        </p:spPr>
        <p:txBody>
          <a:bodyPr/>
          <a:lstStyle/>
          <a:p>
            <a:r>
              <a:rPr lang="en-US" dirty="0" smtClean="0"/>
              <a:t>Two Networking Models</a:t>
            </a:r>
            <a:endParaRPr lang="en-US" dirty="0"/>
          </a:p>
        </p:txBody>
      </p:sp>
      <p:pic>
        <p:nvPicPr>
          <p:cNvPr id="2050" name="Picture 2" descr="http://prschool.files.wordpress.com/2009/12/conversation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3" t="49839" r="50000" b="787"/>
          <a:stretch/>
        </p:blipFill>
        <p:spPr bwMode="auto">
          <a:xfrm>
            <a:off x="4522695" y="1703293"/>
            <a:ext cx="4739074" cy="500068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5791200" y="1219200"/>
            <a:ext cx="3169637" cy="1214718"/>
          </a:xfrm>
          <a:prstGeom prst="wedgeRoundRectCallout">
            <a:avLst>
              <a:gd name="adj1" fmla="val -42402"/>
              <a:gd name="adj2" fmla="val 14164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But Justin, the </a:t>
            </a:r>
            <a:r>
              <a:rPr lang="en-US" dirty="0" err="1" smtClean="0"/>
              <a:t>DoD</a:t>
            </a:r>
            <a:r>
              <a:rPr lang="en-US" dirty="0" smtClean="0"/>
              <a:t> Model better depicts TCP/IP networking and only uses four layers to do so.</a:t>
            </a:r>
            <a:endParaRPr lang="en-US" dirty="0"/>
          </a:p>
        </p:txBody>
      </p:sp>
      <p:sp>
        <p:nvSpPr>
          <p:cNvPr id="8" name="Slide Number Placeholder 7"/>
          <p:cNvSpPr>
            <a:spLocks noGrp="1"/>
          </p:cNvSpPr>
          <p:nvPr>
            <p:ph type="sldNum" sz="quarter" idx="12"/>
          </p:nvPr>
        </p:nvSpPr>
        <p:spPr/>
        <p:txBody>
          <a:bodyPr/>
          <a:lstStyle/>
          <a:p>
            <a:fld id="{904EE2AA-B616-4104-BCDB-C0AAC4681B0E}" type="slidenum">
              <a:rPr lang="en-US" smtClean="0"/>
              <a:pPr/>
              <a:t>28</a:t>
            </a:fld>
            <a:endParaRPr lang="en-US"/>
          </a:p>
        </p:txBody>
      </p:sp>
      <p:pic>
        <p:nvPicPr>
          <p:cNvPr id="1028" name="Picture 4" descr="http://sumnergroup.com/wp-content/uploads/2011/01/man-on-phone-consult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2189367"/>
            <a:ext cx="3989295" cy="437335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152400" y="1131793"/>
            <a:ext cx="2590800" cy="1143000"/>
          </a:xfrm>
          <a:prstGeom prst="wedgeRoundRectCallout">
            <a:avLst>
              <a:gd name="adj1" fmla="val 52775"/>
              <a:gd name="adj2" fmla="val 133479"/>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Sarah, I have to tell you about the OSI Model.  It describes networking in seven layers.</a:t>
            </a:r>
            <a:endParaRPr lang="en-US" sz="1600" dirty="0"/>
          </a:p>
        </p:txBody>
      </p:sp>
    </p:spTree>
    <p:extLst>
      <p:ext uri="{BB962C8B-B14F-4D97-AF65-F5344CB8AC3E}">
        <p14:creationId xmlns:p14="http://schemas.microsoft.com/office/powerpoint/2010/main" val="414943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2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560519245"/>
              </p:ext>
            </p:extLst>
          </p:nvPr>
        </p:nvGraphicFramePr>
        <p:xfrm>
          <a:off x="309455" y="0"/>
          <a:ext cx="8763000" cy="6800148"/>
        </p:xfrm>
        <a:graphic>
          <a:graphicData uri="http://schemas.openxmlformats.org/drawingml/2006/table">
            <a:tbl>
              <a:tblPr/>
              <a:tblGrid>
                <a:gridCol w="1062145"/>
                <a:gridCol w="1447800"/>
                <a:gridCol w="2226811"/>
                <a:gridCol w="4026244"/>
              </a:tblGrid>
              <a:tr h="566552">
                <a:tc gridSpan="4">
                  <a:txBody>
                    <a:bodyPr/>
                    <a:lstStyle/>
                    <a:p>
                      <a:pPr algn="ctr"/>
                      <a:r>
                        <a:rPr lang="en-US" sz="3600" b="1" dirty="0">
                          <a:effectLst/>
                        </a:rPr>
                        <a:t>OSI Model</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91832">
                <a:tc>
                  <a:txBody>
                    <a:bodyPr/>
                    <a:lstStyle/>
                    <a:p>
                      <a:pPr algn="ctr"/>
                      <a:endParaRPr lang="en-US" sz="240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Data unit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Layer</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Function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741272">
                <a:tc rowSpan="4">
                  <a:txBody>
                    <a:bodyPr/>
                    <a:lstStyle/>
                    <a:p>
                      <a:pPr algn="ctr"/>
                      <a:r>
                        <a:rPr lang="en-US" sz="2400" dirty="0">
                          <a:effectLst/>
                        </a:rPr>
                        <a:t>Host</a:t>
                      </a:r>
                      <a:br>
                        <a:rPr lang="en-US" sz="2400" dirty="0">
                          <a:effectLst/>
                        </a:rPr>
                      </a:br>
                      <a:r>
                        <a:rPr lang="en-US" sz="2400" dirty="0">
                          <a:effectLst/>
                        </a:rPr>
                        <a:t>layers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3FCB6"/>
                    </a:solidFill>
                  </a:tcPr>
                </a:tc>
                <a:tc rowSpan="3">
                  <a:txBody>
                    <a:bodyPr/>
                    <a:lstStyle/>
                    <a:p>
                      <a:r>
                        <a:rPr lang="en-US" sz="2400">
                          <a:effectLst/>
                        </a:rPr>
                        <a:t>Data</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dirty="0">
                          <a:solidFill>
                            <a:sysClr val="windowText" lastClr="000000"/>
                          </a:solidFill>
                          <a:effectLst/>
                        </a:rPr>
                        <a:t>7. </a:t>
                      </a:r>
                      <a:r>
                        <a:rPr lang="en-US" sz="2400" u="none" strike="noStrike" dirty="0">
                          <a:solidFill>
                            <a:sysClr val="windowText" lastClr="000000"/>
                          </a:solidFill>
                          <a:effectLst/>
                        </a:rPr>
                        <a:t>Application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a:effectLst/>
                        </a:rPr>
                        <a:t>Network process to application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C"/>
                    </a:solidFill>
                  </a:tcPr>
                </a:tc>
              </a:tr>
              <a:tr h="1789592">
                <a:tc vMerge="1">
                  <a:txBody>
                    <a:bodyPr/>
                    <a:lstStyle/>
                    <a:p>
                      <a:endParaRPr lang="en-US"/>
                    </a:p>
                  </a:txBody>
                  <a:tcPr/>
                </a:tc>
                <a:tc vMerge="1">
                  <a:txBody>
                    <a:bodyPr/>
                    <a:lstStyle/>
                    <a:p>
                      <a:endParaRPr lang="en-US"/>
                    </a:p>
                  </a:txBody>
                  <a:tcPr/>
                </a:tc>
                <a:tc>
                  <a:txBody>
                    <a:bodyPr/>
                    <a:lstStyle/>
                    <a:p>
                      <a:r>
                        <a:rPr lang="en-US" sz="2400" dirty="0">
                          <a:solidFill>
                            <a:sysClr val="windowText" lastClr="000000"/>
                          </a:solidFill>
                          <a:effectLst/>
                        </a:rPr>
                        <a:t>6. </a:t>
                      </a:r>
                      <a:r>
                        <a:rPr lang="en-US" sz="2400" u="none" strike="noStrike" dirty="0">
                          <a:solidFill>
                            <a:sysClr val="windowText" lastClr="000000"/>
                          </a:solidFill>
                          <a:effectLst/>
                        </a:rPr>
                        <a:t>Presentation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dirty="0">
                          <a:effectLst/>
                        </a:rPr>
                        <a:t>Data </a:t>
                      </a:r>
                      <a:r>
                        <a:rPr lang="en-US" sz="2400" dirty="0" smtClean="0">
                          <a:effectLst/>
                        </a:rPr>
                        <a:t>representation, encryption </a:t>
                      </a:r>
                      <a:r>
                        <a:rPr lang="en-US" sz="2400" dirty="0">
                          <a:effectLst/>
                        </a:rPr>
                        <a:t>and decryption</a:t>
                      </a:r>
                      <a:r>
                        <a:rPr lang="en-US" sz="2400" dirty="0" smtClean="0">
                          <a:effectLst/>
                        </a:rPr>
                        <a:t>, convert </a:t>
                      </a:r>
                      <a:r>
                        <a:rPr lang="en-US" sz="2400" dirty="0">
                          <a:effectLst/>
                        </a:rPr>
                        <a:t>machine dependent data to machine independent data</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r>
              <a:tr h="391832">
                <a:tc vMerge="1">
                  <a:txBody>
                    <a:bodyPr/>
                    <a:lstStyle/>
                    <a:p>
                      <a:endParaRPr lang="en-US"/>
                    </a:p>
                  </a:txBody>
                  <a:tcPr/>
                </a:tc>
                <a:tc vMerge="1">
                  <a:txBody>
                    <a:bodyPr/>
                    <a:lstStyle/>
                    <a:p>
                      <a:endParaRPr lang="en-US"/>
                    </a:p>
                  </a:txBody>
                  <a:tcPr/>
                </a:tc>
                <a:tc>
                  <a:txBody>
                    <a:bodyPr/>
                    <a:lstStyle/>
                    <a:p>
                      <a:r>
                        <a:rPr lang="en-US" sz="2400" dirty="0">
                          <a:solidFill>
                            <a:sysClr val="windowText" lastClr="000000"/>
                          </a:solidFill>
                          <a:effectLst/>
                        </a:rPr>
                        <a:t>5. </a:t>
                      </a:r>
                      <a:r>
                        <a:rPr lang="en-US" sz="2400" u="none" strike="noStrike" dirty="0">
                          <a:solidFill>
                            <a:sysClr val="windowText" lastClr="000000"/>
                          </a:solidFill>
                          <a:effectLst/>
                        </a:rPr>
                        <a:t>Session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a:effectLst/>
                        </a:rPr>
                        <a:t>Interhost communication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r>
              <a:tr h="770857">
                <a:tc vMerge="1">
                  <a:txBody>
                    <a:bodyPr/>
                    <a:lstStyle/>
                    <a:p>
                      <a:endParaRPr lang="en-US"/>
                    </a:p>
                  </a:txBody>
                  <a:tcPr/>
                </a:tc>
                <a:tc>
                  <a:txBody>
                    <a:bodyPr/>
                    <a:lstStyle/>
                    <a:p>
                      <a:r>
                        <a:rPr lang="en-US" sz="2400">
                          <a:effectLst/>
                        </a:rPr>
                        <a:t>Segments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c>
                  <a:txBody>
                    <a:bodyPr/>
                    <a:lstStyle/>
                    <a:p>
                      <a:r>
                        <a:rPr lang="en-US" sz="2400" dirty="0">
                          <a:solidFill>
                            <a:sysClr val="windowText" lastClr="000000"/>
                          </a:solidFill>
                          <a:effectLst/>
                        </a:rPr>
                        <a:t>4. </a:t>
                      </a:r>
                      <a:r>
                        <a:rPr lang="en-US" sz="2400" u="none" strike="noStrike" dirty="0">
                          <a:solidFill>
                            <a:sysClr val="windowText" lastClr="000000"/>
                          </a:solidFill>
                          <a:effectLst/>
                        </a:rPr>
                        <a:t>Transport</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c>
                  <a:txBody>
                    <a:bodyPr/>
                    <a:lstStyle/>
                    <a:p>
                      <a:r>
                        <a:rPr lang="en-US" sz="2400" dirty="0">
                          <a:effectLst/>
                        </a:rPr>
                        <a:t>End-to-end connections and reliability</a:t>
                      </a:r>
                      <a:r>
                        <a:rPr lang="en-US" sz="2400" dirty="0" smtClean="0">
                          <a:effectLst/>
                        </a:rPr>
                        <a:t>, Flow </a:t>
                      </a:r>
                      <a:r>
                        <a:rPr lang="en-US" sz="2400" dirty="0">
                          <a:effectLst/>
                        </a:rPr>
                        <a:t>control</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r>
              <a:tr h="741272">
                <a:tc rowSpan="3">
                  <a:txBody>
                    <a:bodyPr/>
                    <a:lstStyle/>
                    <a:p>
                      <a:pPr algn="ctr"/>
                      <a:r>
                        <a:rPr lang="en-US" sz="2400" dirty="0">
                          <a:effectLst/>
                        </a:rPr>
                        <a:t>Media</a:t>
                      </a:r>
                      <a:br>
                        <a:rPr lang="en-US" sz="2400" dirty="0">
                          <a:effectLst/>
                        </a:rPr>
                      </a:br>
                      <a:r>
                        <a:rPr lang="en-US" sz="2400" dirty="0">
                          <a:effectLst/>
                        </a:rPr>
                        <a:t>layers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DE0B9"/>
                    </a:solidFill>
                  </a:tcPr>
                </a:tc>
                <a:tc>
                  <a:txBody>
                    <a:bodyPr/>
                    <a:lstStyle/>
                    <a:p>
                      <a:r>
                        <a:rPr lang="en-US" sz="2400">
                          <a:effectLst/>
                        </a:rPr>
                        <a:t>Packet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c>
                  <a:txBody>
                    <a:bodyPr/>
                    <a:lstStyle/>
                    <a:p>
                      <a:r>
                        <a:rPr lang="en-US" sz="2400" dirty="0">
                          <a:solidFill>
                            <a:sysClr val="windowText" lastClr="000000"/>
                          </a:solidFill>
                          <a:effectLst/>
                        </a:rPr>
                        <a:t>3. </a:t>
                      </a:r>
                      <a:r>
                        <a:rPr lang="en-US" sz="2400" u="none" strike="noStrike" dirty="0">
                          <a:solidFill>
                            <a:sysClr val="windowText" lastClr="000000"/>
                          </a:solidFill>
                          <a:effectLst/>
                        </a:rPr>
                        <a:t>Network</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c>
                  <a:txBody>
                    <a:bodyPr/>
                    <a:lstStyle/>
                    <a:p>
                      <a:r>
                        <a:rPr lang="en-US" sz="2400" dirty="0">
                          <a:effectLst/>
                        </a:rPr>
                        <a:t>Path </a:t>
                      </a:r>
                      <a:r>
                        <a:rPr lang="en-US" sz="2400" dirty="0">
                          <a:solidFill>
                            <a:sysClr val="windowText" lastClr="000000"/>
                          </a:solidFill>
                          <a:effectLst/>
                        </a:rPr>
                        <a:t>determination </a:t>
                      </a:r>
                      <a:r>
                        <a:rPr lang="en-US" sz="2400" dirty="0" smtClean="0">
                          <a:solidFill>
                            <a:sysClr val="windowText" lastClr="000000"/>
                          </a:solidFill>
                          <a:effectLst/>
                        </a:rPr>
                        <a:t>and </a:t>
                      </a:r>
                      <a:r>
                        <a:rPr lang="en-US" sz="2400" u="none" strike="noStrike" dirty="0" smtClean="0">
                          <a:solidFill>
                            <a:sysClr val="windowText" lastClr="000000"/>
                          </a:solidFill>
                          <a:effectLst/>
                        </a:rPr>
                        <a:t>logical </a:t>
                      </a:r>
                      <a:r>
                        <a:rPr lang="en-US" sz="2400" u="none" strike="noStrike" dirty="0">
                          <a:solidFill>
                            <a:sysClr val="windowText" lastClr="000000"/>
                          </a:solidFill>
                          <a:effectLst/>
                        </a:rPr>
                        <a:t>addressing</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r>
              <a:tr h="391832">
                <a:tc vMerge="1">
                  <a:txBody>
                    <a:bodyPr/>
                    <a:lstStyle/>
                    <a:p>
                      <a:endParaRPr lang="en-US"/>
                    </a:p>
                  </a:txBody>
                  <a:tcPr/>
                </a:tc>
                <a:tc>
                  <a:txBody>
                    <a:bodyPr/>
                    <a:lstStyle/>
                    <a:p>
                      <a:r>
                        <a:rPr lang="en-US" sz="2400">
                          <a:effectLst/>
                        </a:rPr>
                        <a:t>Frame</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c>
                  <a:txBody>
                    <a:bodyPr/>
                    <a:lstStyle/>
                    <a:p>
                      <a:r>
                        <a:rPr lang="en-US" sz="2400" dirty="0">
                          <a:solidFill>
                            <a:sysClr val="windowText" lastClr="000000"/>
                          </a:solidFill>
                          <a:effectLst/>
                        </a:rPr>
                        <a:t>2. </a:t>
                      </a:r>
                      <a:r>
                        <a:rPr lang="en-US" sz="2400" u="none" strike="noStrike" dirty="0">
                          <a:solidFill>
                            <a:sysClr val="windowText" lastClr="000000"/>
                          </a:solidFill>
                          <a:effectLst/>
                        </a:rPr>
                        <a:t>Data Link</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c>
                  <a:txBody>
                    <a:bodyPr/>
                    <a:lstStyle/>
                    <a:p>
                      <a:r>
                        <a:rPr lang="en-US" sz="2400">
                          <a:effectLst/>
                        </a:rPr>
                        <a:t>Physical addressing</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r>
              <a:tr h="741272">
                <a:tc vMerge="1">
                  <a:txBody>
                    <a:bodyPr/>
                    <a:lstStyle/>
                    <a:p>
                      <a:endParaRPr lang="en-US"/>
                    </a:p>
                  </a:txBody>
                  <a:tcPr/>
                </a:tc>
                <a:tc>
                  <a:txBody>
                    <a:bodyPr/>
                    <a:lstStyle/>
                    <a:p>
                      <a:r>
                        <a:rPr lang="en-US" sz="2400">
                          <a:effectLst/>
                        </a:rPr>
                        <a:t>Bit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c>
                  <a:txBody>
                    <a:bodyPr/>
                    <a:lstStyle/>
                    <a:p>
                      <a:r>
                        <a:rPr lang="en-US" sz="2400" dirty="0">
                          <a:solidFill>
                            <a:sysClr val="windowText" lastClr="000000"/>
                          </a:solidFill>
                          <a:effectLst/>
                        </a:rPr>
                        <a:t>1. </a:t>
                      </a:r>
                      <a:r>
                        <a:rPr lang="en-US" sz="2400" u="none" strike="noStrike" dirty="0">
                          <a:solidFill>
                            <a:sysClr val="windowText" lastClr="000000"/>
                          </a:solidFill>
                          <a:effectLst/>
                        </a:rPr>
                        <a:t>Physical</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c>
                  <a:txBody>
                    <a:bodyPr/>
                    <a:lstStyle/>
                    <a:p>
                      <a:r>
                        <a:rPr lang="en-US" sz="2400" dirty="0">
                          <a:effectLst/>
                        </a:rPr>
                        <a:t>Media, signal and binary transmission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r>
            </a:tbl>
          </a:graphicData>
        </a:graphic>
      </p:graphicFrame>
      <p:sp>
        <p:nvSpPr>
          <p:cNvPr id="9" name="Rectangle 2"/>
          <p:cNvSpPr>
            <a:spLocks noChangeArrowheads="1"/>
          </p:cNvSpPr>
          <p:nvPr/>
        </p:nvSpPr>
        <p:spPr bwMode="auto">
          <a:xfrm>
            <a:off x="2574925" y="1400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6" name="Slide Number Placeholder 15"/>
          <p:cNvSpPr>
            <a:spLocks noGrp="1"/>
          </p:cNvSpPr>
          <p:nvPr>
            <p:ph type="sldNum" sz="quarter" idx="12"/>
          </p:nvPr>
        </p:nvSpPr>
        <p:spPr/>
        <p:txBody>
          <a:bodyPr/>
          <a:lstStyle/>
          <a:p>
            <a:fld id="{904EE2AA-B616-4104-BCDB-C0AAC4681B0E}" type="slidenum">
              <a:rPr lang="en-US" smtClean="0"/>
              <a:pPr/>
              <a:t>29</a:t>
            </a:fld>
            <a:endParaRPr lang="en-US"/>
          </a:p>
        </p:txBody>
      </p:sp>
      <p:sp>
        <p:nvSpPr>
          <p:cNvPr id="3" name="Rectangle 2"/>
          <p:cNvSpPr/>
          <p:nvPr/>
        </p:nvSpPr>
        <p:spPr>
          <a:xfrm>
            <a:off x="2819400" y="990600"/>
            <a:ext cx="62484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19400" y="1828800"/>
            <a:ext cx="62484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p:cNvSpPr/>
          <p:nvPr/>
        </p:nvSpPr>
        <p:spPr>
          <a:xfrm>
            <a:off x="2819400" y="3505200"/>
            <a:ext cx="6248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1371600" y="990600"/>
            <a:ext cx="1447800"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1371600" y="4038600"/>
            <a:ext cx="76962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p:cNvSpPr/>
          <p:nvPr/>
        </p:nvSpPr>
        <p:spPr>
          <a:xfrm>
            <a:off x="304800" y="990600"/>
            <a:ext cx="1219200" cy="38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p:cNvSpPr/>
          <p:nvPr/>
        </p:nvSpPr>
        <p:spPr>
          <a:xfrm>
            <a:off x="1371600" y="4876800"/>
            <a:ext cx="7696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p:nvSpPr>
        <p:spPr>
          <a:xfrm>
            <a:off x="1371600" y="5638800"/>
            <a:ext cx="769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p:cNvSpPr/>
          <p:nvPr/>
        </p:nvSpPr>
        <p:spPr>
          <a:xfrm>
            <a:off x="1371600" y="6019800"/>
            <a:ext cx="76962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304800" y="4876800"/>
            <a:ext cx="10668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19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fessor scrutinizing a tex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04799"/>
            <a:ext cx="5304970" cy="65532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3439DEDF-748B-48DA-8ED1-C8D2BF07B1D4}" type="slidenum">
              <a:rPr lang="en-US" smtClean="0"/>
              <a:pPr/>
              <a:t>3</a:t>
            </a:fld>
            <a:endParaRPr lang="en-US" dirty="0"/>
          </a:p>
        </p:txBody>
      </p:sp>
      <p:sp>
        <p:nvSpPr>
          <p:cNvPr id="6" name="TextBox 5"/>
          <p:cNvSpPr txBox="1"/>
          <p:nvPr/>
        </p:nvSpPr>
        <p:spPr>
          <a:xfrm>
            <a:off x="4343400" y="1371600"/>
            <a:ext cx="4648200" cy="2800767"/>
          </a:xfrm>
          <a:prstGeom prst="rect">
            <a:avLst/>
          </a:prstGeom>
          <a:noFill/>
        </p:spPr>
        <p:txBody>
          <a:bodyPr wrap="square" rtlCol="0">
            <a:spAutoFit/>
          </a:bodyPr>
          <a:lstStyle/>
          <a:p>
            <a:pPr algn="ctr"/>
            <a:r>
              <a:rPr lang="en-US" sz="4400" dirty="0" smtClean="0"/>
              <a:t>Let’s start the course with an exam from the readings</a:t>
            </a:r>
            <a:endParaRPr lang="en-US" sz="4400" dirty="0"/>
          </a:p>
        </p:txBody>
      </p:sp>
    </p:spTree>
    <p:extLst>
      <p:ext uri="{BB962C8B-B14F-4D97-AF65-F5344CB8AC3E}">
        <p14:creationId xmlns:p14="http://schemas.microsoft.com/office/powerpoint/2010/main" val="7537738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3.bp.blogspot.com/_yV0zrqR6Pbw/SwF9yMVT5RI/AAAAAAAAAJ0/KOTWlUYN2Sk/s1600/obama-japan_1523768i.jpg"/>
          <p:cNvPicPr>
            <a:picLocks noChangeAspect="1" noChangeArrowheads="1"/>
          </p:cNvPicPr>
          <p:nvPr/>
        </p:nvPicPr>
        <p:blipFill>
          <a:blip r:embed="rId3" cstate="print"/>
          <a:srcRect/>
          <a:stretch>
            <a:fillRect/>
          </a:stretch>
        </p:blipFill>
        <p:spPr bwMode="auto">
          <a:xfrm>
            <a:off x="0" y="0"/>
            <a:ext cx="9372600" cy="6923632"/>
          </a:xfrm>
          <a:prstGeom prst="rect">
            <a:avLst/>
          </a:prstGeom>
          <a:noFill/>
        </p:spPr>
      </p:pic>
      <p:sp>
        <p:nvSpPr>
          <p:cNvPr id="852994" name="Rectangle 2"/>
          <p:cNvSpPr>
            <a:spLocks noGrp="1" noChangeArrowheads="1"/>
          </p:cNvSpPr>
          <p:nvPr>
            <p:ph type="title"/>
          </p:nvPr>
        </p:nvSpPr>
        <p:spPr>
          <a:xfrm>
            <a:off x="419100" y="0"/>
            <a:ext cx="8534400" cy="1143000"/>
          </a:xfrm>
          <a:noFill/>
          <a:ln/>
        </p:spPr>
        <p:txBody>
          <a:bodyPr/>
          <a:lstStyle/>
          <a:p>
            <a:r>
              <a:rPr lang="en-US" sz="5400" b="1" i="1" dirty="0" smtClean="0">
                <a:solidFill>
                  <a:schemeClr val="bg1"/>
                </a:solidFill>
                <a:effectLst>
                  <a:outerShdw blurRad="38100" dist="38100" dir="2700000" algn="tl">
                    <a:srgbClr val="000000">
                      <a:alpha val="43137"/>
                    </a:srgbClr>
                  </a:outerShdw>
                </a:effectLst>
              </a:rPr>
              <a:t>A word About Protocols</a:t>
            </a:r>
            <a:endParaRPr lang="en-US" sz="3600" b="1" i="1" dirty="0">
              <a:solidFill>
                <a:schemeClr val="bg1"/>
              </a:solidFill>
              <a:effectLst>
                <a:outerShdw blurRad="38100" dist="38100" dir="2700000" algn="tl">
                  <a:srgbClr val="000000">
                    <a:alpha val="43137"/>
                  </a:srgbClr>
                </a:outerShdw>
              </a:effectLst>
            </a:endParaRPr>
          </a:p>
        </p:txBody>
      </p:sp>
      <p:sp>
        <p:nvSpPr>
          <p:cNvPr id="852995" name="Rectangle 3"/>
          <p:cNvSpPr>
            <a:spLocks noChangeArrowheads="1"/>
          </p:cNvSpPr>
          <p:nvPr/>
        </p:nvSpPr>
        <p:spPr bwMode="auto">
          <a:xfrm>
            <a:off x="762000" y="2362200"/>
            <a:ext cx="8001000" cy="4114800"/>
          </a:xfrm>
          <a:prstGeom prst="rect">
            <a:avLst/>
          </a:prstGeom>
          <a:noFill/>
          <a:ln w="9525">
            <a:noFill/>
            <a:miter lim="800000"/>
            <a:headEnd/>
            <a:tailEnd/>
          </a:ln>
        </p:spPr>
        <p:txBody>
          <a:bodyPr/>
          <a:lstStyle/>
          <a:p>
            <a:pPr marL="342900" indent="-342900">
              <a:spcBef>
                <a:spcPct val="30000"/>
              </a:spcBef>
              <a:buSzPct val="80000"/>
              <a:buFont typeface="Arial" charset="0"/>
              <a:buNone/>
            </a:pPr>
            <a:endParaRPr lang="en-US" sz="3200">
              <a:solidFill>
                <a:schemeClr val="tx1"/>
              </a:solidFill>
            </a:endParaRPr>
          </a:p>
        </p:txBody>
      </p:sp>
      <p:sp>
        <p:nvSpPr>
          <p:cNvPr id="852996" name="Rectangle 4"/>
          <p:cNvSpPr>
            <a:spLocks noChangeArrowheads="1"/>
          </p:cNvSpPr>
          <p:nvPr/>
        </p:nvSpPr>
        <p:spPr bwMode="auto">
          <a:xfrm>
            <a:off x="762000" y="2590800"/>
            <a:ext cx="6324600" cy="4114800"/>
          </a:xfrm>
          <a:prstGeom prst="rect">
            <a:avLst/>
          </a:prstGeom>
          <a:noFill/>
          <a:ln w="9525" algn="ctr">
            <a:noFill/>
            <a:miter lim="800000"/>
            <a:headEnd/>
            <a:tailEnd/>
          </a:ln>
          <a:effectLst/>
        </p:spPr>
        <p:txBody>
          <a:bodyPr/>
          <a:lstStyle/>
          <a:p>
            <a:pPr marL="342900" indent="-342900">
              <a:spcBef>
                <a:spcPct val="30000"/>
              </a:spcBef>
              <a:buSzPct val="80000"/>
              <a:buFont typeface="Arial" charset="0"/>
              <a:buChar char="•"/>
            </a:pPr>
            <a:r>
              <a:rPr lang="en-US" sz="4000" dirty="0" smtClean="0">
                <a:solidFill>
                  <a:schemeClr val="bg1"/>
                </a:solidFill>
                <a:effectLst>
                  <a:outerShdw blurRad="38100" dist="38100" dir="2700000" algn="tl">
                    <a:srgbClr val="000000">
                      <a:alpha val="43137"/>
                    </a:srgbClr>
                  </a:outerShdw>
                </a:effectLst>
              </a:rPr>
              <a:t>Agreed </a:t>
            </a:r>
            <a:r>
              <a:rPr lang="en-US" sz="4000" dirty="0">
                <a:solidFill>
                  <a:schemeClr val="bg1"/>
                </a:solidFill>
                <a:effectLst>
                  <a:outerShdw blurRad="38100" dist="38100" dir="2700000" algn="tl">
                    <a:srgbClr val="000000">
                      <a:alpha val="43137"/>
                    </a:srgbClr>
                  </a:outerShdw>
                </a:effectLst>
              </a:rPr>
              <a:t>format for data exchange  </a:t>
            </a:r>
          </a:p>
          <a:p>
            <a:pPr marL="342900" indent="-342900">
              <a:spcBef>
                <a:spcPct val="30000"/>
              </a:spcBef>
              <a:buSzPct val="80000"/>
              <a:buFont typeface="Arial" charset="0"/>
              <a:buChar char="•"/>
            </a:pPr>
            <a:r>
              <a:rPr lang="en-US" sz="4000" dirty="0" smtClean="0">
                <a:solidFill>
                  <a:schemeClr val="bg1"/>
                </a:solidFill>
                <a:effectLst>
                  <a:outerShdw blurRad="38100" dist="38100" dir="2700000" algn="tl">
                    <a:srgbClr val="000000">
                      <a:alpha val="43137"/>
                    </a:srgbClr>
                  </a:outerShdw>
                </a:effectLst>
              </a:rPr>
              <a:t>Defines common set of rules and signals for computers on a network</a:t>
            </a:r>
          </a:p>
        </p:txBody>
      </p:sp>
      <p:sp>
        <p:nvSpPr>
          <p:cNvPr id="7" name="Slide Number Placeholder 6"/>
          <p:cNvSpPr>
            <a:spLocks noGrp="1"/>
          </p:cNvSpPr>
          <p:nvPr>
            <p:ph type="sldNum" sz="quarter" idx="12"/>
          </p:nvPr>
        </p:nvSpPr>
        <p:spPr/>
        <p:txBody>
          <a:bodyPr/>
          <a:lstStyle/>
          <a:p>
            <a:fld id="{904EE2AA-B616-4104-BCDB-C0AAC4681B0E}" type="slidenum">
              <a:rPr lang="en-US" smtClean="0"/>
              <a:pPr/>
              <a:t>30</a:t>
            </a:fld>
            <a:endParaRPr lang="en-US"/>
          </a:p>
        </p:txBody>
      </p:sp>
    </p:spTree>
    <p:extLst>
      <p:ext uri="{BB962C8B-B14F-4D97-AF65-F5344CB8AC3E}">
        <p14:creationId xmlns:p14="http://schemas.microsoft.com/office/powerpoint/2010/main" val="75664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2996">
                                            <p:txEl>
                                              <p:pRg st="0" end="0"/>
                                            </p:txEl>
                                          </p:spTgt>
                                        </p:tgtEl>
                                        <p:attrNameLst>
                                          <p:attrName>style.visibility</p:attrName>
                                        </p:attrNameLst>
                                      </p:cBhvr>
                                      <p:to>
                                        <p:strVal val="visible"/>
                                      </p:to>
                                    </p:set>
                                    <p:animEffect transition="in" filter="fade">
                                      <p:cBhvr>
                                        <p:cTn id="7" dur="500"/>
                                        <p:tgtEl>
                                          <p:spTgt spid="8529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2996">
                                            <p:txEl>
                                              <p:pRg st="1" end="1"/>
                                            </p:txEl>
                                          </p:spTgt>
                                        </p:tgtEl>
                                        <p:attrNameLst>
                                          <p:attrName>style.visibility</p:attrName>
                                        </p:attrNameLst>
                                      </p:cBhvr>
                                      <p:to>
                                        <p:strVal val="visible"/>
                                      </p:to>
                                    </p:set>
                                    <p:animEffect transition="in" filter="fade">
                                      <p:cBhvr>
                                        <p:cTn id="12" dur="500"/>
                                        <p:tgtEl>
                                          <p:spTgt spid="8529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15016394"/>
              </p:ext>
            </p:extLst>
          </p:nvPr>
        </p:nvGraphicFramePr>
        <p:xfrm>
          <a:off x="76201" y="152400"/>
          <a:ext cx="8762999" cy="6334008"/>
        </p:xfrm>
        <a:graphic>
          <a:graphicData uri="http://schemas.openxmlformats.org/drawingml/2006/table">
            <a:tbl>
              <a:tblPr/>
              <a:tblGrid>
                <a:gridCol w="1395876"/>
                <a:gridCol w="3025097"/>
                <a:gridCol w="2447324"/>
                <a:gridCol w="1894702"/>
              </a:tblGrid>
              <a:tr h="213978">
                <a:tc>
                  <a:txBody>
                    <a:bodyPr/>
                    <a:lstStyle/>
                    <a:p>
                      <a:pPr algn="ctr"/>
                      <a:r>
                        <a:rPr lang="en-US" sz="2000" b="1" dirty="0" smtClean="0">
                          <a:solidFill>
                            <a:srgbClr val="7030A0"/>
                          </a:solidFill>
                          <a:effectLst/>
                        </a:rPr>
                        <a:t>Layer</a:t>
                      </a:r>
                      <a:endParaRPr lang="en-US" sz="2000" b="1" dirty="0">
                        <a:solidFill>
                          <a:srgbClr val="7030A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b="1" u="none" strike="noStrike" dirty="0">
                          <a:solidFill>
                            <a:srgbClr val="7030A0"/>
                          </a:solidFill>
                          <a:effectLst/>
                        </a:rPr>
                        <a:t>OSI</a:t>
                      </a:r>
                      <a:r>
                        <a:rPr lang="en-US" sz="2000" b="1" dirty="0">
                          <a:solidFill>
                            <a:srgbClr val="7030A0"/>
                          </a:solidFill>
                          <a:effectLst/>
                        </a:rPr>
                        <a:t> protocols</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b="1" u="none" strike="noStrike" dirty="0">
                          <a:solidFill>
                            <a:srgbClr val="7030A0"/>
                          </a:solidFill>
                          <a:effectLst/>
                        </a:rPr>
                        <a:t>TCP/IP protocols</a:t>
                      </a:r>
                      <a:endParaRPr lang="en-US" sz="2000" b="1" dirty="0">
                        <a:solidFill>
                          <a:srgbClr val="7030A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b="1" u="none" strike="noStrike" dirty="0">
                          <a:solidFill>
                            <a:srgbClr val="7030A0"/>
                          </a:solidFill>
                          <a:effectLst/>
                        </a:rPr>
                        <a:t>AppleTalk</a:t>
                      </a:r>
                      <a:endParaRPr lang="en-US" sz="2000" b="1" dirty="0">
                        <a:solidFill>
                          <a:srgbClr val="7030A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844050">
                <a:tc>
                  <a:txBody>
                    <a:bodyPr/>
                    <a:lstStyle/>
                    <a:p>
                      <a:r>
                        <a:rPr lang="en-US" sz="1800">
                          <a:effectLst/>
                        </a:rPr>
                        <a:t>Application</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FTAM</a:t>
                      </a:r>
                      <a:r>
                        <a:rPr lang="en-US" sz="1800" u="none" dirty="0">
                          <a:solidFill>
                            <a:sysClr val="windowText" lastClr="000000"/>
                          </a:solidFill>
                          <a:effectLst/>
                        </a:rPr>
                        <a:t>, </a:t>
                      </a:r>
                      <a:r>
                        <a:rPr lang="en-US" sz="1800" u="none" strike="noStrike" dirty="0">
                          <a:solidFill>
                            <a:sysClr val="windowText" lastClr="000000"/>
                          </a:solidFill>
                          <a:effectLst/>
                        </a:rPr>
                        <a:t>X.400</a:t>
                      </a:r>
                      <a:r>
                        <a:rPr lang="en-US" sz="1800" u="none" dirty="0">
                          <a:solidFill>
                            <a:sysClr val="windowText" lastClr="000000"/>
                          </a:solidFill>
                          <a:effectLst/>
                        </a:rPr>
                        <a:t>, </a:t>
                      </a:r>
                      <a:r>
                        <a:rPr lang="en-US" sz="1800" u="none" strike="noStrike" dirty="0">
                          <a:solidFill>
                            <a:sysClr val="windowText" lastClr="000000"/>
                          </a:solidFill>
                          <a:effectLst/>
                        </a:rPr>
                        <a:t>X.500</a:t>
                      </a:r>
                      <a:r>
                        <a:rPr lang="en-US" sz="1800" u="none" dirty="0">
                          <a:solidFill>
                            <a:sysClr val="windowText" lastClr="000000"/>
                          </a:solidFill>
                          <a:effectLst/>
                        </a:rPr>
                        <a:t>, </a:t>
                      </a:r>
                      <a:r>
                        <a:rPr lang="en-US" sz="1800" u="none" strike="noStrike" dirty="0">
                          <a:solidFill>
                            <a:sysClr val="windowText" lastClr="000000"/>
                          </a:solidFill>
                          <a:effectLst/>
                        </a:rPr>
                        <a:t>DAP</a:t>
                      </a:r>
                      <a:r>
                        <a:rPr lang="en-US" sz="1800" u="none" dirty="0" smtClean="0">
                          <a:solidFill>
                            <a:sysClr val="windowText" lastClr="000000"/>
                          </a:solidFill>
                          <a:effectLst/>
                        </a:rPr>
                        <a:t>, </a:t>
                      </a:r>
                      <a:r>
                        <a:rPr lang="en-US" sz="1800" u="none" strike="noStrike" dirty="0" smtClean="0">
                          <a:solidFill>
                            <a:sysClr val="windowText" lastClr="000000"/>
                          </a:solidFill>
                          <a:effectLst/>
                        </a:rPr>
                        <a:t>ROSE</a:t>
                      </a:r>
                      <a:r>
                        <a:rPr lang="en-US" sz="1800" u="none" dirty="0">
                          <a:solidFill>
                            <a:sysClr val="windowText" lastClr="000000"/>
                          </a:solidFill>
                          <a:effectLst/>
                        </a:rPr>
                        <a:t>, </a:t>
                      </a:r>
                      <a:r>
                        <a:rPr lang="en-US" sz="1800" u="none" strike="noStrike" dirty="0">
                          <a:solidFill>
                            <a:sysClr val="windowText" lastClr="000000"/>
                          </a:solidFill>
                          <a:effectLst/>
                        </a:rPr>
                        <a:t>RTSE</a:t>
                      </a:r>
                      <a:r>
                        <a:rPr lang="en-US" sz="1800" u="none" dirty="0">
                          <a:solidFill>
                            <a:sysClr val="windowText" lastClr="000000"/>
                          </a:solidFill>
                          <a:effectLst/>
                        </a:rPr>
                        <a:t>, </a:t>
                      </a:r>
                      <a:r>
                        <a:rPr lang="en-US" sz="1800" u="none" strike="noStrike" dirty="0">
                          <a:solidFill>
                            <a:sysClr val="windowText" lastClr="000000"/>
                          </a:solidFill>
                          <a:effectLst/>
                        </a:rPr>
                        <a:t>ACSE</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NNTP</a:t>
                      </a:r>
                      <a:r>
                        <a:rPr lang="en-US" sz="1800" u="none" dirty="0">
                          <a:solidFill>
                            <a:sysClr val="windowText" lastClr="000000"/>
                          </a:solidFill>
                          <a:effectLst/>
                        </a:rPr>
                        <a:t>, </a:t>
                      </a:r>
                      <a:r>
                        <a:rPr lang="en-US" sz="1800" u="none" strike="noStrike" dirty="0" smtClean="0">
                          <a:solidFill>
                            <a:sysClr val="windowText" lastClr="000000"/>
                          </a:solidFill>
                          <a:effectLst/>
                        </a:rPr>
                        <a:t>DNS</a:t>
                      </a:r>
                      <a:r>
                        <a:rPr lang="en-US" sz="1800" u="none" dirty="0">
                          <a:solidFill>
                            <a:sysClr val="windowText" lastClr="000000"/>
                          </a:solidFill>
                          <a:effectLst/>
                        </a:rPr>
                        <a:t>, </a:t>
                      </a:r>
                      <a:r>
                        <a:rPr lang="en-US" sz="1800" u="none" strike="noStrike" dirty="0">
                          <a:solidFill>
                            <a:sysClr val="windowText" lastClr="000000"/>
                          </a:solidFill>
                          <a:effectLst/>
                        </a:rPr>
                        <a:t>FTP</a:t>
                      </a:r>
                      <a:r>
                        <a:rPr lang="en-US" sz="1800" u="none" dirty="0" smtClean="0">
                          <a:solidFill>
                            <a:sysClr val="windowText" lastClr="000000"/>
                          </a:solidFill>
                          <a:effectLst/>
                        </a:rPr>
                        <a:t>, </a:t>
                      </a:r>
                      <a:r>
                        <a:rPr lang="en-US" sz="1800" u="none" strike="noStrike" dirty="0" smtClean="0">
                          <a:solidFill>
                            <a:sysClr val="windowText" lastClr="000000"/>
                          </a:solidFill>
                          <a:effectLst/>
                        </a:rPr>
                        <a:t>Gopher</a:t>
                      </a:r>
                      <a:r>
                        <a:rPr lang="en-US" sz="1800" u="none" dirty="0">
                          <a:solidFill>
                            <a:sysClr val="windowText" lastClr="000000"/>
                          </a:solidFill>
                          <a:effectLst/>
                        </a:rPr>
                        <a:t>, </a:t>
                      </a:r>
                      <a:r>
                        <a:rPr lang="en-US" sz="1800" u="none" dirty="0" smtClean="0">
                          <a:solidFill>
                            <a:sysClr val="windowText" lastClr="000000"/>
                          </a:solidFill>
                          <a:effectLst/>
                        </a:rPr>
                        <a:t> </a:t>
                      </a:r>
                      <a:r>
                        <a:rPr lang="en-US" sz="1800" u="none" strike="noStrike" dirty="0" smtClean="0">
                          <a:solidFill>
                            <a:sysClr val="windowText" lastClr="000000"/>
                          </a:solidFill>
                          <a:effectLst/>
                        </a:rPr>
                        <a:t>HTTP</a:t>
                      </a:r>
                      <a:r>
                        <a:rPr lang="en-US" sz="1800" u="none" dirty="0">
                          <a:solidFill>
                            <a:sysClr val="windowText" lastClr="000000"/>
                          </a:solidFill>
                          <a:effectLst/>
                        </a:rPr>
                        <a:t>, </a:t>
                      </a:r>
                      <a:r>
                        <a:rPr lang="en-US" sz="1800" u="none" strike="noStrike" dirty="0">
                          <a:solidFill>
                            <a:sysClr val="windowText" lastClr="000000"/>
                          </a:solidFill>
                          <a:effectLst/>
                        </a:rPr>
                        <a:t>NFS</a:t>
                      </a:r>
                      <a:r>
                        <a:rPr lang="en-US" sz="1800" u="none" dirty="0">
                          <a:solidFill>
                            <a:sysClr val="windowText" lastClr="000000"/>
                          </a:solidFill>
                          <a:effectLst/>
                        </a:rPr>
                        <a:t>, </a:t>
                      </a:r>
                      <a:r>
                        <a:rPr lang="en-US" sz="1800" u="none" strike="noStrike" dirty="0">
                          <a:solidFill>
                            <a:sysClr val="windowText" lastClr="000000"/>
                          </a:solidFill>
                          <a:effectLst/>
                        </a:rPr>
                        <a:t>NTP</a:t>
                      </a:r>
                      <a:r>
                        <a:rPr lang="en-US" sz="1800" u="none" dirty="0">
                          <a:solidFill>
                            <a:sysClr val="windowText" lastClr="000000"/>
                          </a:solidFill>
                          <a:effectLst/>
                        </a:rPr>
                        <a:t>, </a:t>
                      </a:r>
                      <a:r>
                        <a:rPr lang="en-US" sz="1800" u="none" strike="noStrike" dirty="0" smtClean="0">
                          <a:solidFill>
                            <a:sysClr val="windowText" lastClr="000000"/>
                          </a:solidFill>
                          <a:effectLst/>
                        </a:rPr>
                        <a:t>DHCP</a:t>
                      </a:r>
                      <a:r>
                        <a:rPr lang="en-US" sz="1800" u="none" dirty="0" smtClean="0">
                          <a:solidFill>
                            <a:sysClr val="windowText" lastClr="000000"/>
                          </a:solidFill>
                          <a:effectLst/>
                        </a:rPr>
                        <a:t>, </a:t>
                      </a:r>
                      <a:r>
                        <a:rPr lang="en-US" sz="1800" u="none" strike="noStrike" dirty="0" smtClean="0">
                          <a:solidFill>
                            <a:sysClr val="windowText" lastClr="000000"/>
                          </a:solidFill>
                          <a:effectLst/>
                        </a:rPr>
                        <a:t>SMTP</a:t>
                      </a:r>
                      <a:r>
                        <a:rPr lang="en-US" sz="1800" u="none" dirty="0">
                          <a:solidFill>
                            <a:sysClr val="windowText" lastClr="000000"/>
                          </a:solidFill>
                          <a:effectLst/>
                        </a:rPr>
                        <a:t>, </a:t>
                      </a:r>
                      <a:r>
                        <a:rPr lang="en-US" sz="1800" u="none" dirty="0" smtClean="0">
                          <a:solidFill>
                            <a:sysClr val="windowText" lastClr="000000"/>
                          </a:solidFill>
                          <a:effectLst/>
                        </a:rPr>
                        <a:t> </a:t>
                      </a:r>
                      <a:r>
                        <a:rPr lang="en-US" sz="1800" u="none" strike="noStrike" dirty="0" smtClean="0">
                          <a:solidFill>
                            <a:sysClr val="windowText" lastClr="000000"/>
                          </a:solidFill>
                          <a:effectLst/>
                        </a:rPr>
                        <a:t>SNMP</a:t>
                      </a:r>
                      <a:r>
                        <a:rPr lang="en-US" sz="1800" u="none" dirty="0">
                          <a:solidFill>
                            <a:sysClr val="windowText" lastClr="000000"/>
                          </a:solidFill>
                          <a:effectLst/>
                        </a:rPr>
                        <a:t>, </a:t>
                      </a:r>
                      <a:r>
                        <a:rPr lang="en-US" sz="1800" u="none" dirty="0" smtClean="0">
                          <a:solidFill>
                            <a:sysClr val="windowText" lastClr="000000"/>
                          </a:solidFill>
                          <a:effectLst/>
                        </a:rPr>
                        <a:t> </a:t>
                      </a:r>
                      <a:br>
                        <a:rPr lang="en-US" sz="1800" u="none" dirty="0" smtClean="0">
                          <a:solidFill>
                            <a:sysClr val="windowText" lastClr="000000"/>
                          </a:solidFill>
                          <a:effectLst/>
                        </a:rPr>
                      </a:br>
                      <a:r>
                        <a:rPr lang="en-US" sz="1800" u="none" strike="noStrike" dirty="0" smtClean="0">
                          <a:solidFill>
                            <a:sysClr val="windowText" lastClr="000000"/>
                          </a:solidFill>
                          <a:effectLst/>
                        </a:rPr>
                        <a:t>Telnet</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AFP</a:t>
                      </a:r>
                      <a:r>
                        <a:rPr lang="en-US" sz="1800" u="none" dirty="0">
                          <a:solidFill>
                            <a:sysClr val="windowText" lastClr="000000"/>
                          </a:solidFill>
                          <a:effectLst/>
                        </a:rPr>
                        <a:t>, </a:t>
                      </a:r>
                      <a:r>
                        <a:rPr lang="en-US" sz="1800" u="none" dirty="0" smtClean="0">
                          <a:solidFill>
                            <a:sysClr val="windowText" lastClr="000000"/>
                          </a:solidFill>
                          <a:effectLst/>
                        </a:rPr>
                        <a:t> </a:t>
                      </a:r>
                      <a:r>
                        <a:rPr lang="en-US" sz="1800" u="none" strike="noStrike" dirty="0" smtClean="0">
                          <a:solidFill>
                            <a:sysClr val="windowText" lastClr="000000"/>
                          </a:solidFill>
                          <a:effectLst/>
                        </a:rPr>
                        <a:t>ZIP</a:t>
                      </a:r>
                      <a:r>
                        <a:rPr lang="en-US" sz="1800" u="none" dirty="0" smtClean="0">
                          <a:solidFill>
                            <a:sysClr val="windowText" lastClr="000000"/>
                          </a:solidFill>
                          <a:effectLst/>
                        </a:rPr>
                        <a:t>, </a:t>
                      </a:r>
                      <a:r>
                        <a:rPr lang="en-US" sz="1800" u="none" strike="noStrike" dirty="0" smtClean="0">
                          <a:solidFill>
                            <a:sysClr val="windowText" lastClr="000000"/>
                          </a:solidFill>
                          <a:effectLst/>
                        </a:rPr>
                        <a:t>RTMP</a:t>
                      </a:r>
                      <a:r>
                        <a:rPr lang="en-US" sz="1800" u="none" dirty="0">
                          <a:solidFill>
                            <a:sysClr val="windowText" lastClr="000000"/>
                          </a:solidFill>
                          <a:effectLst/>
                        </a:rPr>
                        <a:t>, </a:t>
                      </a:r>
                      <a:r>
                        <a:rPr lang="en-US" sz="1800" u="none" dirty="0" smtClean="0">
                          <a:solidFill>
                            <a:sysClr val="windowText" lastClr="000000"/>
                          </a:solidFill>
                          <a:effectLst/>
                        </a:rPr>
                        <a:t> </a:t>
                      </a:r>
                      <a:r>
                        <a:rPr lang="en-US" sz="1800" u="none" strike="noStrike" dirty="0" smtClean="0">
                          <a:solidFill>
                            <a:sysClr val="windowText" lastClr="000000"/>
                          </a:solidFill>
                          <a:effectLst/>
                        </a:rPr>
                        <a:t>NBP</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418936">
                <a:tc>
                  <a:txBody>
                    <a:bodyPr/>
                    <a:lstStyle/>
                    <a:p>
                      <a:r>
                        <a:rPr lang="en-US" sz="1800">
                          <a:effectLst/>
                        </a:rPr>
                        <a:t>Presentation</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it-IT" sz="1800" u="none" dirty="0">
                          <a:solidFill>
                            <a:sysClr val="windowText" lastClr="000000"/>
                          </a:solidFill>
                          <a:effectLst/>
                        </a:rPr>
                        <a:t>ISO/IEC 8823, X.226, ISO/IEC 9576-1, X.236</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MIME</a:t>
                      </a:r>
                      <a:r>
                        <a:rPr lang="en-US" sz="1800" u="none" dirty="0">
                          <a:solidFill>
                            <a:sysClr val="windowText" lastClr="000000"/>
                          </a:solidFill>
                          <a:effectLst/>
                        </a:rPr>
                        <a:t>, </a:t>
                      </a:r>
                      <a:r>
                        <a:rPr lang="en-US" sz="1800" u="none" strike="noStrike" dirty="0">
                          <a:solidFill>
                            <a:sysClr val="windowText" lastClr="000000"/>
                          </a:solidFill>
                          <a:effectLst/>
                        </a:rPr>
                        <a:t>SSL</a:t>
                      </a:r>
                      <a:r>
                        <a:rPr lang="en-US" sz="1800" u="none" dirty="0">
                          <a:solidFill>
                            <a:sysClr val="windowText" lastClr="000000"/>
                          </a:solidFill>
                          <a:effectLst/>
                        </a:rPr>
                        <a:t>, </a:t>
                      </a:r>
                      <a:r>
                        <a:rPr lang="en-US" sz="1800" u="none" strike="noStrike" dirty="0">
                          <a:solidFill>
                            <a:sysClr val="windowText" lastClr="000000"/>
                          </a:solidFill>
                          <a:effectLst/>
                        </a:rPr>
                        <a:t>TLS</a:t>
                      </a:r>
                      <a:r>
                        <a:rPr lang="en-US" sz="1800" u="none" dirty="0">
                          <a:solidFill>
                            <a:sysClr val="windowText" lastClr="000000"/>
                          </a:solidFill>
                          <a:effectLst/>
                        </a:rPr>
                        <a:t>, </a:t>
                      </a:r>
                      <a:r>
                        <a:rPr lang="en-US" sz="1800" u="none" strike="noStrike" dirty="0">
                          <a:solidFill>
                            <a:sysClr val="windowText" lastClr="000000"/>
                          </a:solidFill>
                          <a:effectLst/>
                        </a:rPr>
                        <a:t>XDR</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AFP</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96670">
                <a:tc>
                  <a:txBody>
                    <a:bodyPr/>
                    <a:lstStyle/>
                    <a:p>
                      <a:r>
                        <a:rPr lang="en-US" sz="1800">
                          <a:effectLst/>
                        </a:rPr>
                        <a:t>Session</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it-IT" sz="1800" u="none" dirty="0">
                          <a:solidFill>
                            <a:sysClr val="windowText" lastClr="000000"/>
                          </a:solidFill>
                          <a:effectLst/>
                        </a:rPr>
                        <a:t>ISO/IEC 8327, X.225, ISO/IEC 9548-1, X.235</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dirty="0">
                          <a:solidFill>
                            <a:sysClr val="windowText" lastClr="000000"/>
                          </a:solidFill>
                          <a:effectLst/>
                        </a:rPr>
                        <a:t>Sockets. Session establishment </a:t>
                      </a:r>
                      <a:r>
                        <a:rPr lang="en-US" sz="1800" u="none" dirty="0" smtClean="0">
                          <a:solidFill>
                            <a:sysClr val="windowText" lastClr="000000"/>
                          </a:solidFill>
                          <a:effectLst/>
                        </a:rPr>
                        <a:t>in </a:t>
                      </a:r>
                      <a:r>
                        <a:rPr lang="en-US" sz="1800" u="none" strike="noStrike" dirty="0" smtClean="0">
                          <a:solidFill>
                            <a:sysClr val="windowText" lastClr="000000"/>
                          </a:solidFill>
                          <a:effectLst/>
                        </a:rPr>
                        <a:t>TCP</a:t>
                      </a:r>
                      <a:r>
                        <a:rPr lang="en-US" sz="1800" u="none" dirty="0">
                          <a:solidFill>
                            <a:sysClr val="windowText" lastClr="000000"/>
                          </a:solidFill>
                          <a:effectLst/>
                        </a:rPr>
                        <a:t>, </a:t>
                      </a:r>
                      <a:r>
                        <a:rPr lang="en-US" sz="1800" u="none" strike="noStrike" dirty="0">
                          <a:solidFill>
                            <a:sysClr val="windowText" lastClr="000000"/>
                          </a:solidFill>
                          <a:effectLst/>
                        </a:rPr>
                        <a:t>SIP</a:t>
                      </a:r>
                      <a:r>
                        <a:rPr lang="en-US" sz="1800" u="none" dirty="0">
                          <a:solidFill>
                            <a:sysClr val="windowText" lastClr="000000"/>
                          </a:solidFill>
                          <a:effectLst/>
                        </a:rPr>
                        <a:t>, </a:t>
                      </a:r>
                      <a:r>
                        <a:rPr lang="en-US" sz="1800" u="none" strike="noStrike" dirty="0">
                          <a:solidFill>
                            <a:sysClr val="windowText" lastClr="000000"/>
                          </a:solidFill>
                          <a:effectLst/>
                        </a:rPr>
                        <a:t>RTP</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ASP</a:t>
                      </a:r>
                      <a:r>
                        <a:rPr lang="en-US" sz="1800" u="none" dirty="0">
                          <a:solidFill>
                            <a:sysClr val="windowText" lastClr="000000"/>
                          </a:solidFill>
                          <a:effectLst/>
                        </a:rPr>
                        <a:t>, </a:t>
                      </a:r>
                      <a:r>
                        <a:rPr lang="en-US" sz="1800" u="none" strike="noStrike" dirty="0">
                          <a:solidFill>
                            <a:sysClr val="windowText" lastClr="000000"/>
                          </a:solidFill>
                          <a:effectLst/>
                        </a:rPr>
                        <a:t>ADSP</a:t>
                      </a:r>
                      <a:r>
                        <a:rPr lang="en-US" sz="1800" u="none" dirty="0" smtClean="0">
                          <a:solidFill>
                            <a:sysClr val="windowText" lastClr="000000"/>
                          </a:solidFill>
                          <a:effectLst/>
                        </a:rPr>
                        <a:t>, </a:t>
                      </a:r>
                      <a:r>
                        <a:rPr lang="en-US" sz="1800" u="none" strike="noStrike" dirty="0" smtClean="0">
                          <a:solidFill>
                            <a:sysClr val="windowText" lastClr="000000"/>
                          </a:solidFill>
                          <a:effectLst/>
                        </a:rPr>
                        <a:t>PAP</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33400">
                <a:tc>
                  <a:txBody>
                    <a:bodyPr/>
                    <a:lstStyle/>
                    <a:p>
                      <a:r>
                        <a:rPr lang="en-US" sz="1800">
                          <a:effectLst/>
                        </a:rPr>
                        <a:t>Transport</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a:solidFill>
                            <a:sysClr val="windowText" lastClr="000000"/>
                          </a:solidFill>
                          <a:effectLst/>
                        </a:rPr>
                        <a:t>ISO/IEC 8073, TP0, TP1, TP2, TP3, TP4 (X.224), ISO/IEC 8602, X.234</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TCP</a:t>
                      </a:r>
                      <a:r>
                        <a:rPr lang="en-US" sz="1800" u="none" dirty="0">
                          <a:solidFill>
                            <a:sysClr val="windowText" lastClr="000000"/>
                          </a:solidFill>
                          <a:effectLst/>
                        </a:rPr>
                        <a:t>, </a:t>
                      </a:r>
                      <a:r>
                        <a:rPr lang="en-US" sz="1800" u="none" strike="noStrike" dirty="0">
                          <a:solidFill>
                            <a:sysClr val="windowText" lastClr="000000"/>
                          </a:solidFill>
                          <a:effectLst/>
                        </a:rPr>
                        <a:t>UDP</a:t>
                      </a:r>
                      <a:r>
                        <a:rPr lang="en-US" sz="1800" u="none" dirty="0">
                          <a:solidFill>
                            <a:sysClr val="windowText" lastClr="000000"/>
                          </a:solidFill>
                          <a:effectLst/>
                        </a:rPr>
                        <a:t>, </a:t>
                      </a:r>
                      <a:r>
                        <a:rPr lang="en-US" sz="1800" u="none" strike="noStrike" dirty="0">
                          <a:solidFill>
                            <a:sysClr val="windowText" lastClr="000000"/>
                          </a:solidFill>
                          <a:effectLst/>
                        </a:rPr>
                        <a:t>SCTP</a:t>
                      </a:r>
                      <a:r>
                        <a:rPr lang="en-US" sz="1800" u="none" dirty="0">
                          <a:solidFill>
                            <a:sysClr val="windowText" lastClr="000000"/>
                          </a:solidFill>
                          <a:effectLst/>
                        </a:rPr>
                        <a:t>, </a:t>
                      </a:r>
                      <a:r>
                        <a:rPr lang="en-US" sz="1800" u="none" strike="noStrike" dirty="0">
                          <a:solidFill>
                            <a:sysClr val="windowText" lastClr="000000"/>
                          </a:solidFill>
                          <a:effectLst/>
                        </a:rPr>
                        <a:t>DCCP</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u="none">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762000">
                <a:tc>
                  <a:txBody>
                    <a:bodyPr/>
                    <a:lstStyle/>
                    <a:p>
                      <a:r>
                        <a:rPr lang="en-US" sz="1800">
                          <a:effectLst/>
                        </a:rPr>
                        <a:t>Network</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dirty="0">
                          <a:solidFill>
                            <a:sysClr val="windowText" lastClr="000000"/>
                          </a:solidFill>
                          <a:effectLst/>
                        </a:rPr>
                        <a:t>ISO/IEC 8208, </a:t>
                      </a:r>
                      <a:r>
                        <a:rPr lang="en-US" sz="1800" u="none" strike="noStrike" dirty="0">
                          <a:solidFill>
                            <a:sysClr val="windowText" lastClr="000000"/>
                          </a:solidFill>
                          <a:effectLst/>
                        </a:rPr>
                        <a:t>X.25</a:t>
                      </a:r>
                      <a:r>
                        <a:rPr lang="en-US" sz="1800" u="none" dirty="0">
                          <a:solidFill>
                            <a:sysClr val="windowText" lastClr="000000"/>
                          </a:solidFill>
                          <a:effectLst/>
                        </a:rPr>
                        <a:t> (</a:t>
                      </a:r>
                      <a:r>
                        <a:rPr lang="en-US" sz="1800" u="none" strike="noStrike" dirty="0">
                          <a:solidFill>
                            <a:sysClr val="windowText" lastClr="000000"/>
                          </a:solidFill>
                          <a:effectLst/>
                        </a:rPr>
                        <a:t>PLP</a:t>
                      </a:r>
                      <a:r>
                        <a:rPr lang="en-US" sz="1800" u="none" dirty="0">
                          <a:solidFill>
                            <a:sysClr val="windowText" lastClr="000000"/>
                          </a:solidFill>
                          <a:effectLst/>
                        </a:rPr>
                        <a:t>), ISO/IEC 8878, </a:t>
                      </a:r>
                      <a:r>
                        <a:rPr lang="en-US" sz="1800" u="none" strike="noStrike" dirty="0">
                          <a:solidFill>
                            <a:sysClr val="windowText" lastClr="000000"/>
                          </a:solidFill>
                          <a:effectLst/>
                        </a:rPr>
                        <a:t>X.223</a:t>
                      </a:r>
                      <a:r>
                        <a:rPr lang="en-US" sz="1800" u="none" dirty="0">
                          <a:solidFill>
                            <a:sysClr val="windowText" lastClr="000000"/>
                          </a:solidFill>
                          <a:effectLst/>
                        </a:rPr>
                        <a:t>, ISO/IEC 8473-1, </a:t>
                      </a:r>
                      <a:r>
                        <a:rPr lang="en-US" sz="1800" u="none" strike="noStrike" dirty="0">
                          <a:solidFill>
                            <a:sysClr val="windowText" lastClr="000000"/>
                          </a:solidFill>
                          <a:effectLst/>
                        </a:rPr>
                        <a:t>CLNP</a:t>
                      </a:r>
                      <a:r>
                        <a:rPr lang="en-US" sz="1800" u="none" dirty="0">
                          <a:solidFill>
                            <a:sysClr val="windowText" lastClr="000000"/>
                          </a:solidFill>
                          <a:effectLst/>
                        </a:rPr>
                        <a:t>X.233.</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IP</a:t>
                      </a:r>
                      <a:r>
                        <a:rPr lang="en-US" sz="1800" u="none" dirty="0">
                          <a:solidFill>
                            <a:sysClr val="windowText" lastClr="000000"/>
                          </a:solidFill>
                          <a:effectLst/>
                        </a:rPr>
                        <a:t>, </a:t>
                      </a:r>
                      <a:r>
                        <a:rPr lang="en-US" sz="1800" u="none" strike="noStrike" dirty="0" smtClean="0">
                          <a:solidFill>
                            <a:sysClr val="windowText" lastClr="000000"/>
                          </a:solidFill>
                          <a:effectLst/>
                        </a:rPr>
                        <a:t>IPsec</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smtClean="0">
                          <a:solidFill>
                            <a:sysClr val="windowText" lastClr="000000"/>
                          </a:solidFill>
                          <a:effectLst/>
                        </a:rPr>
                        <a:t>ATP </a:t>
                      </a:r>
                      <a:r>
                        <a:rPr lang="en-US" sz="1800" u="none" dirty="0" smtClean="0">
                          <a:solidFill>
                            <a:sysClr val="windowText" lastClr="000000"/>
                          </a:solidFill>
                          <a:effectLst/>
                        </a:rPr>
                        <a:t>(</a:t>
                      </a:r>
                      <a:r>
                        <a:rPr lang="en-US" sz="1800" u="none" strike="noStrike" dirty="0" err="1">
                          <a:solidFill>
                            <a:sysClr val="windowText" lastClr="000000"/>
                          </a:solidFill>
                          <a:effectLst/>
                        </a:rPr>
                        <a:t>TokenTalk</a:t>
                      </a:r>
                      <a:r>
                        <a:rPr lang="en-US" sz="1800" u="none" dirty="0">
                          <a:solidFill>
                            <a:sysClr val="windowText" lastClr="000000"/>
                          </a:solidFill>
                          <a:effectLst/>
                        </a:rPr>
                        <a:t> </a:t>
                      </a:r>
                      <a:r>
                        <a:rPr lang="en-US" sz="1800" u="none" dirty="0" smtClean="0">
                          <a:solidFill>
                            <a:sysClr val="windowText" lastClr="000000"/>
                          </a:solidFill>
                          <a:effectLst/>
                        </a:rPr>
                        <a:t>or </a:t>
                      </a:r>
                      <a:r>
                        <a:rPr lang="en-US" sz="1800" u="none" strike="noStrike" dirty="0" err="1" smtClean="0">
                          <a:solidFill>
                            <a:sysClr val="windowText" lastClr="000000"/>
                          </a:solidFill>
                          <a:effectLst/>
                        </a:rPr>
                        <a:t>EtherTalk</a:t>
                      </a:r>
                      <a:r>
                        <a:rPr lang="en-US" sz="1800" u="none" dirty="0">
                          <a:solidFill>
                            <a:sysClr val="windowText" lastClr="000000"/>
                          </a:solidFill>
                          <a:effectLst/>
                        </a:rPr>
                        <a:t>)</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827580">
                <a:tc>
                  <a:txBody>
                    <a:bodyPr/>
                    <a:lstStyle/>
                    <a:p>
                      <a:r>
                        <a:rPr lang="en-US" sz="1800">
                          <a:effectLst/>
                        </a:rPr>
                        <a:t>Data Link</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dirty="0" smtClean="0">
                          <a:solidFill>
                            <a:sysClr val="windowText" lastClr="000000"/>
                          </a:solidFill>
                          <a:effectLst/>
                        </a:rPr>
                        <a:t>ISO/IEC 7666, </a:t>
                      </a:r>
                      <a:r>
                        <a:rPr lang="en-US" sz="1800" u="none" strike="noStrike" dirty="0" smtClean="0">
                          <a:solidFill>
                            <a:sysClr val="windowText" lastClr="000000"/>
                          </a:solidFill>
                          <a:effectLst/>
                        </a:rPr>
                        <a:t>X.25</a:t>
                      </a:r>
                      <a:r>
                        <a:rPr lang="en-US" sz="1800" u="none" dirty="0" smtClean="0">
                          <a:solidFill>
                            <a:sysClr val="windowText" lastClr="000000"/>
                          </a:solidFill>
                          <a:effectLst/>
                        </a:rPr>
                        <a:t> (</a:t>
                      </a:r>
                      <a:r>
                        <a:rPr lang="en-US" sz="1800" u="none" strike="noStrike" dirty="0" smtClean="0">
                          <a:solidFill>
                            <a:sysClr val="windowText" lastClr="000000"/>
                          </a:solidFill>
                          <a:effectLst/>
                        </a:rPr>
                        <a:t>LAPB</a:t>
                      </a:r>
                      <a:r>
                        <a:rPr lang="en-US" sz="1800" u="none" dirty="0" smtClean="0">
                          <a:solidFill>
                            <a:sysClr val="windowText" lastClr="000000"/>
                          </a:solidFill>
                          <a:effectLst/>
                        </a:rPr>
                        <a:t>), </a:t>
                      </a:r>
                      <a:r>
                        <a:rPr lang="en-US" sz="1800" u="none" strike="noStrike" dirty="0" smtClean="0">
                          <a:solidFill>
                            <a:sysClr val="windowText" lastClr="000000"/>
                          </a:solidFill>
                          <a:effectLst/>
                        </a:rPr>
                        <a:t>Token Bus</a:t>
                      </a:r>
                      <a:r>
                        <a:rPr lang="en-US" sz="1800" u="none" dirty="0" smtClean="0">
                          <a:solidFill>
                            <a:sysClr val="windowText" lastClr="000000"/>
                          </a:solidFill>
                          <a:effectLst/>
                        </a:rPr>
                        <a:t>,  X.222, ISO/IEC 8802-2 </a:t>
                      </a:r>
                      <a:r>
                        <a:rPr lang="en-US" sz="1800" u="none" strike="noStrike" dirty="0" smtClean="0">
                          <a:solidFill>
                            <a:sysClr val="windowText" lastClr="000000"/>
                          </a:solidFill>
                          <a:effectLst/>
                        </a:rPr>
                        <a:t>LLC</a:t>
                      </a:r>
                      <a:r>
                        <a:rPr lang="en-US" sz="1800" u="none" dirty="0" smtClean="0">
                          <a:solidFill>
                            <a:sysClr val="windowText" lastClr="000000"/>
                          </a:solidFill>
                          <a:effectLst/>
                        </a:rPr>
                        <a:t> Type 1 and 2</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PPP</a:t>
                      </a:r>
                      <a:r>
                        <a:rPr lang="en-US" sz="1800" u="none" dirty="0">
                          <a:solidFill>
                            <a:sysClr val="windowText" lastClr="000000"/>
                          </a:solidFill>
                          <a:effectLst/>
                        </a:rPr>
                        <a:t>, </a:t>
                      </a:r>
                      <a:r>
                        <a:rPr lang="en-US" sz="1800" u="none" strike="noStrike" dirty="0">
                          <a:solidFill>
                            <a:sysClr val="windowText" lastClr="000000"/>
                          </a:solidFill>
                          <a:effectLst/>
                        </a:rPr>
                        <a:t>SLIP</a:t>
                      </a:r>
                      <a:r>
                        <a:rPr lang="en-US" sz="1800" u="none" dirty="0">
                          <a:solidFill>
                            <a:sysClr val="windowText" lastClr="000000"/>
                          </a:solidFill>
                          <a:effectLst/>
                        </a:rPr>
                        <a:t>, </a:t>
                      </a:r>
                      <a:r>
                        <a:rPr lang="en-US" sz="1800" u="none" strike="noStrike" dirty="0">
                          <a:solidFill>
                            <a:sysClr val="windowText" lastClr="000000"/>
                          </a:solidFill>
                          <a:effectLst/>
                        </a:rPr>
                        <a:t>PPTP</a:t>
                      </a:r>
                      <a:r>
                        <a:rPr lang="en-US" sz="1800" u="none" dirty="0">
                          <a:solidFill>
                            <a:sysClr val="windowText" lastClr="000000"/>
                          </a:solidFill>
                          <a:effectLst/>
                        </a:rPr>
                        <a:t>, </a:t>
                      </a:r>
                      <a:r>
                        <a:rPr lang="en-US" sz="1800" u="none" strike="noStrike" dirty="0">
                          <a:solidFill>
                            <a:sysClr val="windowText" lastClr="000000"/>
                          </a:solidFill>
                          <a:effectLst/>
                        </a:rPr>
                        <a:t>L2TP</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err="1">
                          <a:solidFill>
                            <a:sysClr val="windowText" lastClr="000000"/>
                          </a:solidFill>
                          <a:effectLst/>
                        </a:rPr>
                        <a:t>LocalTalk</a:t>
                      </a:r>
                      <a:r>
                        <a:rPr lang="en-US" sz="1800" u="none" dirty="0" smtClean="0">
                          <a:solidFill>
                            <a:sysClr val="windowText" lastClr="000000"/>
                          </a:solidFill>
                          <a:effectLst/>
                        </a:rPr>
                        <a:t>, </a:t>
                      </a:r>
                      <a:r>
                        <a:rPr lang="en-US" sz="1800" u="none" strike="noStrike" dirty="0" smtClean="0">
                          <a:solidFill>
                            <a:sysClr val="windowText" lastClr="000000"/>
                          </a:solidFill>
                          <a:effectLst/>
                        </a:rPr>
                        <a:t>AppleTalk </a:t>
                      </a:r>
                      <a:r>
                        <a:rPr lang="en-US" sz="1800" u="none" strike="noStrike" dirty="0">
                          <a:solidFill>
                            <a:sysClr val="windowText" lastClr="000000"/>
                          </a:solidFill>
                          <a:effectLst/>
                        </a:rPr>
                        <a:t>Remote Access</a:t>
                      </a:r>
                      <a:r>
                        <a:rPr lang="en-US" sz="1800" u="none" dirty="0">
                          <a:solidFill>
                            <a:sysClr val="windowText" lastClr="000000"/>
                          </a:solidFill>
                          <a:effectLst/>
                        </a:rPr>
                        <a:t>, </a:t>
                      </a:r>
                      <a:r>
                        <a:rPr lang="en-US" sz="1800" u="none" strike="noStrike" dirty="0">
                          <a:solidFill>
                            <a:sysClr val="windowText" lastClr="000000"/>
                          </a:solidFill>
                          <a:effectLst/>
                        </a:rPr>
                        <a:t>PPP</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751398">
                <a:tc>
                  <a:txBody>
                    <a:bodyPr/>
                    <a:lstStyle/>
                    <a:p>
                      <a:r>
                        <a:rPr lang="en-US" sz="1800" dirty="0">
                          <a:effectLst/>
                        </a:rPr>
                        <a:t>Physical</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smtClean="0">
                          <a:solidFill>
                            <a:sysClr val="windowText" lastClr="000000"/>
                          </a:solidFill>
                          <a:effectLst/>
                        </a:rPr>
                        <a:t>X.25</a:t>
                      </a:r>
                      <a:r>
                        <a:rPr lang="en-US" sz="1800" u="none" dirty="0" smtClean="0">
                          <a:solidFill>
                            <a:sysClr val="windowText" lastClr="000000"/>
                          </a:solidFill>
                          <a:effectLst/>
                        </a:rPr>
                        <a:t> (</a:t>
                      </a:r>
                      <a:r>
                        <a:rPr lang="en-US" sz="1800" u="none" strike="noStrike" dirty="0" smtClean="0">
                          <a:solidFill>
                            <a:sysClr val="windowText" lastClr="000000"/>
                          </a:solidFill>
                          <a:effectLst/>
                        </a:rPr>
                        <a:t>X.21bis</a:t>
                      </a:r>
                      <a:r>
                        <a:rPr lang="en-US" sz="1800" u="none" dirty="0" smtClean="0">
                          <a:solidFill>
                            <a:sysClr val="windowText" lastClr="000000"/>
                          </a:solidFill>
                          <a:effectLst/>
                        </a:rPr>
                        <a:t>, </a:t>
                      </a:r>
                      <a:r>
                        <a:rPr lang="en-US" sz="1800" u="none" strike="noStrike" dirty="0" smtClean="0">
                          <a:solidFill>
                            <a:sysClr val="windowText" lastClr="000000"/>
                          </a:solidFill>
                          <a:effectLst/>
                        </a:rPr>
                        <a:t>EIA/TIA-232</a:t>
                      </a:r>
                      <a:r>
                        <a:rPr lang="en-US" sz="1800" u="none" dirty="0" smtClean="0">
                          <a:solidFill>
                            <a:sysClr val="windowText" lastClr="000000"/>
                          </a:solidFill>
                          <a:effectLst/>
                        </a:rPr>
                        <a:t>, </a:t>
                      </a:r>
                      <a:r>
                        <a:rPr lang="en-US" sz="1800" u="none" strike="noStrike" dirty="0" smtClean="0">
                          <a:solidFill>
                            <a:sysClr val="windowText" lastClr="000000"/>
                          </a:solidFill>
                          <a:effectLst/>
                        </a:rPr>
                        <a:t>EIA/TIA-449</a:t>
                      </a:r>
                      <a:r>
                        <a:rPr lang="en-US" sz="1800" u="none" dirty="0" smtClean="0">
                          <a:solidFill>
                            <a:sysClr val="windowText" lastClr="000000"/>
                          </a:solidFill>
                          <a:effectLst/>
                        </a:rPr>
                        <a:t>, </a:t>
                      </a:r>
                      <a:r>
                        <a:rPr lang="en-US" sz="1800" u="none" strike="noStrike" dirty="0" smtClean="0">
                          <a:solidFill>
                            <a:sysClr val="windowText" lastClr="000000"/>
                          </a:solidFill>
                          <a:effectLst/>
                        </a:rPr>
                        <a:t>EIA-530</a:t>
                      </a:r>
                      <a:r>
                        <a:rPr lang="en-US" sz="1800" u="none" dirty="0" smtClean="0">
                          <a:solidFill>
                            <a:sysClr val="windowText" lastClr="000000"/>
                          </a:solidFill>
                          <a:effectLst/>
                        </a:rPr>
                        <a:t>, </a:t>
                      </a:r>
                      <a:r>
                        <a:rPr lang="en-US" sz="1800" u="none" strike="noStrike" dirty="0" smtClean="0">
                          <a:solidFill>
                            <a:sysClr val="windowText" lastClr="000000"/>
                          </a:solidFill>
                          <a:effectLst/>
                        </a:rPr>
                        <a:t>G.703</a:t>
                      </a:r>
                      <a:r>
                        <a:rPr lang="en-US" sz="1800" u="none" dirty="0" smtClean="0">
                          <a:solidFill>
                            <a:sysClr val="windowText" lastClr="000000"/>
                          </a:solidFill>
                          <a:effectLst/>
                        </a:rPr>
                        <a:t>)</a:t>
                      </a:r>
                      <a:endParaRPr lang="en-US" sz="1800" u="none" dirty="0">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u="none">
                        <a:solidFill>
                          <a:sysClr val="windowText" lastClr="000000"/>
                        </a:solidFill>
                        <a:effectLst/>
                      </a:endParaRP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dirty="0">
                          <a:solidFill>
                            <a:sysClr val="windowText" lastClr="000000"/>
                          </a:solidFill>
                          <a:effectLst/>
                        </a:rPr>
                        <a:t>RS-232</a:t>
                      </a:r>
                      <a:r>
                        <a:rPr lang="en-US" sz="1800" u="none" dirty="0">
                          <a:solidFill>
                            <a:sysClr val="windowText" lastClr="000000"/>
                          </a:solidFill>
                          <a:effectLst/>
                        </a:rPr>
                        <a:t>, </a:t>
                      </a:r>
                      <a:r>
                        <a:rPr lang="en-US" sz="1800" u="none" strike="noStrike" dirty="0">
                          <a:solidFill>
                            <a:sysClr val="windowText" lastClr="000000"/>
                          </a:solidFill>
                          <a:effectLst/>
                        </a:rPr>
                        <a:t>RS-422</a:t>
                      </a:r>
                      <a:r>
                        <a:rPr lang="en-US" sz="1800" u="none" dirty="0">
                          <a:solidFill>
                            <a:sysClr val="windowText" lastClr="000000"/>
                          </a:solidFill>
                          <a:effectLst/>
                        </a:rPr>
                        <a:t>, </a:t>
                      </a:r>
                    </a:p>
                  </a:txBody>
                  <a:tcPr marL="9390" marR="9390" marT="4695" marB="469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4" name="Rectangle 2"/>
          <p:cNvSpPr>
            <a:spLocks noChangeArrowheads="1"/>
          </p:cNvSpPr>
          <p:nvPr/>
        </p:nvSpPr>
        <p:spPr bwMode="auto">
          <a:xfrm>
            <a:off x="4149725"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2" name="Rectangle 1"/>
          <p:cNvSpPr/>
          <p:nvPr/>
        </p:nvSpPr>
        <p:spPr>
          <a:xfrm>
            <a:off x="76200" y="5715000"/>
            <a:ext cx="1371600" cy="762000"/>
          </a:xfrm>
          <a:prstGeom prst="rect">
            <a:avLst/>
          </a:prstGeom>
          <a:solidFill>
            <a:schemeClr val="accent2">
              <a:lumMod val="75000"/>
              <a:alpha val="52941"/>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76200" y="4648200"/>
            <a:ext cx="1371600" cy="1079988"/>
          </a:xfrm>
          <a:prstGeom prst="rect">
            <a:avLst/>
          </a:prstGeom>
          <a:solidFill>
            <a:schemeClr val="accent6">
              <a:lumMod val="75000"/>
              <a:alpha val="52941"/>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76200" y="3810000"/>
            <a:ext cx="1371600" cy="811824"/>
          </a:xfrm>
          <a:prstGeom prst="rect">
            <a:avLst/>
          </a:prstGeom>
          <a:solidFill>
            <a:srgbClr val="D7B75B">
              <a:alpha val="5254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76200" y="2984988"/>
            <a:ext cx="1371600" cy="811824"/>
          </a:xfrm>
          <a:prstGeom prst="rect">
            <a:avLst/>
          </a:prstGeom>
          <a:solidFill>
            <a:srgbClr val="FFFF99">
              <a:alpha val="5254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76200" y="457200"/>
            <a:ext cx="1371600" cy="2514600"/>
          </a:xfrm>
          <a:prstGeom prst="rect">
            <a:avLst/>
          </a:prstGeom>
          <a:solidFill>
            <a:srgbClr val="92D050">
              <a:alpha val="52941"/>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1" name="Picture 2" descr="http://prschool.files.wordpress.com/2009/12/conversation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3" t="49839" r="50000" b="787"/>
          <a:stretch/>
        </p:blipFill>
        <p:spPr bwMode="auto">
          <a:xfrm>
            <a:off x="4522695" y="1703293"/>
            <a:ext cx="4739074" cy="500068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ular Callout 11"/>
          <p:cNvSpPr/>
          <p:nvPr/>
        </p:nvSpPr>
        <p:spPr>
          <a:xfrm>
            <a:off x="6096000" y="533400"/>
            <a:ext cx="3048000" cy="1900518"/>
          </a:xfrm>
          <a:prstGeom prst="wedgeRoundRectCallout">
            <a:avLst>
              <a:gd name="adj1" fmla="val -51509"/>
              <a:gd name="adj2" fmla="val 10815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See Justin, you’ve never heard of any of those OSI protocols.  Now let me show you how much simpler the TCP/IP/</a:t>
            </a:r>
            <a:r>
              <a:rPr lang="en-US" dirty="0" err="1" smtClean="0"/>
              <a:t>DoD</a:t>
            </a:r>
            <a:r>
              <a:rPr lang="en-US" dirty="0" smtClean="0"/>
              <a:t> model is.</a:t>
            </a:r>
            <a:endParaRPr lang="en-US" dirty="0"/>
          </a:p>
        </p:txBody>
      </p:sp>
      <p:sp>
        <p:nvSpPr>
          <p:cNvPr id="14" name="Slide Number Placeholder 13"/>
          <p:cNvSpPr>
            <a:spLocks noGrp="1"/>
          </p:cNvSpPr>
          <p:nvPr>
            <p:ph type="sldNum" sz="quarter" idx="12"/>
          </p:nvPr>
        </p:nvSpPr>
        <p:spPr/>
        <p:txBody>
          <a:bodyPr/>
          <a:lstStyle/>
          <a:p>
            <a:fld id="{904EE2AA-B616-4104-BCDB-C0AAC4681B0E}" type="slidenum">
              <a:rPr lang="en-US" smtClean="0"/>
              <a:pPr/>
              <a:t>31</a:t>
            </a:fld>
            <a:endParaRPr lang="en-US"/>
          </a:p>
        </p:txBody>
      </p:sp>
    </p:spTree>
    <p:extLst>
      <p:ext uri="{BB962C8B-B14F-4D97-AF65-F5344CB8AC3E}">
        <p14:creationId xmlns:p14="http://schemas.microsoft.com/office/powerpoint/2010/main" val="102777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15568" y="3657600"/>
            <a:ext cx="6553200" cy="2438400"/>
          </a:xfrm>
          <a:prstGeom prst="rect">
            <a:avLst/>
          </a:prstGeom>
          <a:solidFill>
            <a:schemeClr val="bg1">
              <a:lumMod val="50000"/>
            </a:schemeClr>
          </a:solidFill>
          <a:ln w="34925">
            <a:solidFill>
              <a:srgbClr val="FFFFFF"/>
            </a:solidFill>
          </a:ln>
          <a:effectLst>
            <a:outerShdw blurRad="317500" dir="2700000" algn="ctr">
              <a:srgbClr val="000000">
                <a:alpha val="43000"/>
              </a:srgbClr>
            </a:outerShdw>
          </a:effectLst>
          <a:scene3d>
            <a:camera prst="isometricOffAxis2Top"/>
            <a:lightRig rig="threePt" dir="t">
              <a:rot lat="0" lon="0" rev="0"/>
            </a:lightRig>
          </a:scene3d>
          <a:sp3d extrusionH="38100" prstMaterial="metal">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bg1"/>
                </a:solidFill>
                <a:effectLst>
                  <a:outerShdw blurRad="38100" dist="38100" dir="2700000" algn="tl">
                    <a:srgbClr val="000000">
                      <a:alpha val="43137"/>
                    </a:srgbClr>
                  </a:outerShdw>
                </a:effectLst>
              </a:rPr>
              <a:t>Physical Layer</a:t>
            </a:r>
          </a:p>
        </p:txBody>
      </p:sp>
      <p:sp>
        <p:nvSpPr>
          <p:cNvPr id="7" name="Title 6"/>
          <p:cNvSpPr>
            <a:spLocks noGrp="1"/>
          </p:cNvSpPr>
          <p:nvPr>
            <p:ph type="title"/>
          </p:nvPr>
        </p:nvSpPr>
        <p:spPr>
          <a:xfrm>
            <a:off x="457200" y="5524500"/>
            <a:ext cx="3429001" cy="1143000"/>
          </a:xfrm>
        </p:spPr>
        <p:txBody>
          <a:bodyPr/>
          <a:lstStyle/>
          <a:p>
            <a:r>
              <a:rPr lang="en-US" dirty="0" smtClean="0"/>
              <a:t>TCP/IP/</a:t>
            </a:r>
            <a:r>
              <a:rPr lang="en-US" dirty="0" err="1" smtClean="0"/>
              <a:t>DoD</a:t>
            </a:r>
            <a:r>
              <a:rPr lang="en-US" dirty="0" smtClean="0"/>
              <a:t> Model </a:t>
            </a:r>
            <a:endParaRPr lang="en-US" dirty="0"/>
          </a:p>
        </p:txBody>
      </p:sp>
      <p:sp>
        <p:nvSpPr>
          <p:cNvPr id="8" name="Rectangle 7"/>
          <p:cNvSpPr/>
          <p:nvPr/>
        </p:nvSpPr>
        <p:spPr>
          <a:xfrm>
            <a:off x="1150112" y="2895600"/>
            <a:ext cx="6553200" cy="2438400"/>
          </a:xfrm>
          <a:prstGeom prst="rect">
            <a:avLst/>
          </a:prstGeom>
          <a:ln w="34925">
            <a:solidFill>
              <a:srgbClr val="FFFFFF"/>
            </a:solidFill>
          </a:ln>
          <a:effectLst>
            <a:outerShdw blurRad="317500" dir="2700000" algn="ctr">
              <a:srgbClr val="000000">
                <a:alpha val="43000"/>
              </a:srgbClr>
            </a:outerShdw>
          </a:effectLst>
          <a:scene3d>
            <a:camera prst="isometricOffAxis2Top"/>
            <a:lightRig rig="threePt" dir="t">
              <a:rot lat="0" lon="0" rev="0"/>
            </a:lightRig>
          </a:scene3d>
          <a:sp3d extrusionH="38100" prstMaterial="metal">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bg1"/>
                </a:solidFill>
                <a:effectLst>
                  <a:outerShdw blurRad="38100" dist="38100" dir="2700000" algn="tl">
                    <a:srgbClr val="000000">
                      <a:alpha val="43137"/>
                    </a:srgbClr>
                  </a:outerShdw>
                </a:effectLst>
              </a:rPr>
              <a:t>Network Access  Layer</a:t>
            </a:r>
          </a:p>
          <a:p>
            <a:pPr algn="ctr"/>
            <a:endParaRPr lang="en-US" sz="2000" dirty="0">
              <a:solidFill>
                <a:schemeClr val="bg1"/>
              </a:solidFill>
              <a:effectLst>
                <a:outerShdw blurRad="38100" dist="38100" dir="2700000" algn="tl">
                  <a:srgbClr val="000000">
                    <a:alpha val="43137"/>
                  </a:srgbClr>
                </a:outerShdw>
              </a:effectLst>
            </a:endParaRPr>
          </a:p>
          <a:p>
            <a:pPr algn="ctr"/>
            <a:r>
              <a:rPr lang="en-US" sz="2800" dirty="0" smtClean="0">
                <a:solidFill>
                  <a:schemeClr val="bg1"/>
                </a:solidFill>
                <a:effectLst>
                  <a:outerShdw blurRad="38100" dist="38100" dir="2700000" algn="tl">
                    <a:srgbClr val="000000">
                      <a:alpha val="43137"/>
                    </a:srgbClr>
                  </a:outerShdw>
                </a:effectLst>
              </a:rPr>
              <a:t>Ethernet  DSL  ISDN   FDDI   PPP</a:t>
            </a:r>
            <a:endParaRPr lang="en-US" sz="28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1139952" y="2057400"/>
            <a:ext cx="6553200" cy="2438400"/>
          </a:xfrm>
          <a:prstGeom prst="rect">
            <a:avLst/>
          </a:prstGeom>
          <a:solidFill>
            <a:schemeClr val="accent3">
              <a:lumMod val="75000"/>
            </a:schemeClr>
          </a:solidFill>
          <a:ln w="34925">
            <a:solidFill>
              <a:srgbClr val="FFFFFF"/>
            </a:solidFill>
          </a:ln>
          <a:effectLst>
            <a:outerShdw blurRad="317500" dir="2700000" algn="ctr">
              <a:srgbClr val="000000">
                <a:alpha val="43000"/>
              </a:srgbClr>
            </a:outerShdw>
          </a:effectLst>
          <a:scene3d>
            <a:camera prst="isometricOffAxis2Top"/>
            <a:lightRig rig="threePt" dir="t">
              <a:rot lat="0" lon="0" rev="0"/>
            </a:lightRig>
          </a:scene3d>
          <a:sp3d extrusionH="38100" prstMaterial="metal">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bg1"/>
                </a:solidFill>
                <a:effectLst>
                  <a:outerShdw blurRad="38100" dist="38100" dir="2700000" algn="tl">
                    <a:srgbClr val="000000">
                      <a:alpha val="43137"/>
                    </a:srgbClr>
                  </a:outerShdw>
                </a:effectLst>
              </a:rPr>
              <a:t>Internet </a:t>
            </a:r>
            <a:r>
              <a:rPr lang="en-US" dirty="0" smtClean="0"/>
              <a:t> </a:t>
            </a:r>
            <a:r>
              <a:rPr lang="en-US" sz="7200" dirty="0" smtClean="0">
                <a:solidFill>
                  <a:schemeClr val="bg1"/>
                </a:solidFill>
                <a:effectLst>
                  <a:outerShdw blurRad="38100" dist="38100" dir="2700000" algn="tl">
                    <a:srgbClr val="000000">
                      <a:alpha val="43137"/>
                    </a:srgbClr>
                  </a:outerShdw>
                </a:effectLst>
              </a:rPr>
              <a:t>Layer</a:t>
            </a:r>
          </a:p>
          <a:p>
            <a:pPr algn="ctr"/>
            <a:endParaRPr lang="en-US" dirty="0">
              <a:solidFill>
                <a:schemeClr val="bg1"/>
              </a:solidFill>
              <a:effectLst>
                <a:outerShdw blurRad="38100" dist="38100" dir="2700000" algn="tl">
                  <a:srgbClr val="000000">
                    <a:alpha val="43137"/>
                  </a:srgbClr>
                </a:outerShdw>
              </a:effectLst>
            </a:endParaRPr>
          </a:p>
          <a:p>
            <a:pPr algn="ctr"/>
            <a:r>
              <a:rPr lang="en-US" sz="3200" dirty="0" smtClean="0">
                <a:solidFill>
                  <a:schemeClr val="bg1"/>
                </a:solidFill>
                <a:effectLst>
                  <a:outerShdw blurRad="38100" dist="38100" dir="2700000" algn="tl">
                    <a:srgbClr val="000000">
                      <a:alpha val="43137"/>
                    </a:srgbClr>
                  </a:outerShdw>
                </a:effectLst>
              </a:rPr>
              <a:t>IPv4   IPv6   IPsec</a:t>
            </a:r>
            <a:endParaRPr lang="en-US" sz="32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1115568" y="1219200"/>
            <a:ext cx="6553200" cy="2438400"/>
          </a:xfrm>
          <a:prstGeom prst="rect">
            <a:avLst/>
          </a:prstGeom>
          <a:solidFill>
            <a:schemeClr val="accent4">
              <a:lumMod val="75000"/>
            </a:schemeClr>
          </a:solidFill>
          <a:ln w="34925">
            <a:solidFill>
              <a:srgbClr val="FFFFFF"/>
            </a:solidFill>
          </a:ln>
          <a:effectLst>
            <a:outerShdw blurRad="317500" dir="2700000" algn="ctr">
              <a:srgbClr val="000000">
                <a:alpha val="43000"/>
              </a:srgbClr>
            </a:outerShdw>
          </a:effectLst>
          <a:scene3d>
            <a:camera prst="isometricOffAxis2Top"/>
            <a:lightRig rig="threePt" dir="t">
              <a:rot lat="0" lon="0" rev="0"/>
            </a:lightRig>
          </a:scene3d>
          <a:sp3d extrusionH="38100" prstMaterial="metal">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bg1"/>
                </a:solidFill>
                <a:effectLst>
                  <a:outerShdw blurRad="38100" dist="38100" dir="2700000" algn="tl">
                    <a:srgbClr val="000000">
                      <a:alpha val="43137"/>
                    </a:srgbClr>
                  </a:outerShdw>
                </a:effectLst>
              </a:rPr>
              <a:t>Host to Host Layer</a:t>
            </a:r>
            <a:endParaRPr lang="en-US" sz="6600" dirty="0" smtClean="0">
              <a:solidFill>
                <a:schemeClr val="bg1"/>
              </a:solidFill>
              <a:effectLst>
                <a:outerShdw blurRad="38100" dist="38100" dir="2700000" algn="tl">
                  <a:srgbClr val="000000">
                    <a:alpha val="43137"/>
                  </a:srgbClr>
                </a:outerShdw>
              </a:effectLst>
            </a:endParaRPr>
          </a:p>
          <a:p>
            <a:pPr algn="ctr"/>
            <a:endParaRPr lang="en-US" sz="3200" dirty="0">
              <a:solidFill>
                <a:schemeClr val="bg1"/>
              </a:solidFill>
              <a:effectLst>
                <a:outerShdw blurRad="38100" dist="38100" dir="2700000" algn="tl">
                  <a:srgbClr val="000000">
                    <a:alpha val="43137"/>
                  </a:srgbClr>
                </a:outerShdw>
              </a:effectLst>
            </a:endParaRPr>
          </a:p>
          <a:p>
            <a:pPr algn="ctr"/>
            <a:r>
              <a:rPr lang="en-US" sz="3200" dirty="0" smtClean="0">
                <a:solidFill>
                  <a:schemeClr val="bg1"/>
                </a:solidFill>
                <a:effectLst>
                  <a:outerShdw blurRad="38100" dist="38100" dir="2700000" algn="tl">
                    <a:srgbClr val="000000">
                      <a:alpha val="43137"/>
                    </a:srgbClr>
                  </a:outerShdw>
                </a:effectLst>
              </a:rPr>
              <a:t>TCP  UDP  SCTP  WAP</a:t>
            </a:r>
            <a:endParaRPr lang="en-US" sz="32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139952" y="228600"/>
            <a:ext cx="6553200" cy="2438400"/>
          </a:xfrm>
          <a:prstGeom prst="rect">
            <a:avLst/>
          </a:prstGeom>
          <a:solidFill>
            <a:schemeClr val="accent2"/>
          </a:solidFill>
          <a:ln w="34925">
            <a:solidFill>
              <a:srgbClr val="FFFFFF"/>
            </a:solidFill>
          </a:ln>
          <a:effectLst>
            <a:outerShdw blurRad="317500" dir="2700000" algn="ctr">
              <a:srgbClr val="000000">
                <a:alpha val="43000"/>
              </a:srgbClr>
            </a:outerShdw>
          </a:effectLst>
          <a:scene3d>
            <a:camera prst="isometricOffAxis2Top"/>
            <a:lightRig rig="threePt" dir="t">
              <a:rot lat="0" lon="0" rev="0"/>
            </a:lightRig>
          </a:scene3d>
          <a:sp3d extrusionH="38100" prstMaterial="metal">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bg1"/>
                </a:solidFill>
                <a:effectLst>
                  <a:outerShdw blurRad="38100" dist="38100" dir="2700000" algn="tl">
                    <a:srgbClr val="000000">
                      <a:alpha val="43137"/>
                    </a:srgbClr>
                  </a:outerShdw>
                </a:effectLst>
              </a:rPr>
              <a:t>Process </a:t>
            </a:r>
            <a:r>
              <a:rPr lang="en-US" sz="1400" dirty="0" smtClean="0"/>
              <a:t> </a:t>
            </a:r>
            <a:r>
              <a:rPr lang="en-US" sz="6000" dirty="0" smtClean="0">
                <a:solidFill>
                  <a:schemeClr val="bg1"/>
                </a:solidFill>
                <a:effectLst>
                  <a:outerShdw blurRad="38100" dist="38100" dir="2700000" algn="tl">
                    <a:srgbClr val="000000">
                      <a:alpha val="43137"/>
                    </a:srgbClr>
                  </a:outerShdw>
                </a:effectLst>
              </a:rPr>
              <a:t>Layer</a:t>
            </a:r>
          </a:p>
          <a:p>
            <a:pPr algn="ctr"/>
            <a:endParaRPr lang="en-US" sz="2000" dirty="0" smtClean="0">
              <a:solidFill>
                <a:schemeClr val="bg1"/>
              </a:solidFill>
              <a:effectLst>
                <a:outerShdw blurRad="38100" dist="38100" dir="2700000" algn="tl">
                  <a:srgbClr val="000000">
                    <a:alpha val="43137"/>
                  </a:srgbClr>
                </a:outerShdw>
              </a:effectLst>
            </a:endParaRPr>
          </a:p>
          <a:p>
            <a:pPr algn="ctr"/>
            <a:r>
              <a:rPr lang="en-US" sz="2400" dirty="0" smtClean="0">
                <a:solidFill>
                  <a:schemeClr val="bg1"/>
                </a:solidFill>
                <a:effectLst>
                  <a:outerShdw blurRad="38100" dist="38100" dir="2700000" algn="tl">
                    <a:srgbClr val="000000">
                      <a:alpha val="43137"/>
                    </a:srgbClr>
                  </a:outerShdw>
                </a:effectLst>
              </a:rPr>
              <a:t>FTP   HTTP   IMAP   IRC   LDAP   SSH   SSL   SMTP</a:t>
            </a:r>
            <a:endParaRPr lang="en-US" sz="2000" dirty="0">
              <a:solidFill>
                <a:schemeClr val="bg1"/>
              </a:solidFill>
              <a:effectLst>
                <a:outerShdw blurRad="38100" dist="38100" dir="2700000" algn="tl">
                  <a:srgbClr val="000000">
                    <a:alpha val="43137"/>
                  </a:srgbClr>
                </a:outerShdw>
              </a:effectLst>
            </a:endParaRPr>
          </a:p>
        </p:txBody>
      </p:sp>
      <p:sp>
        <p:nvSpPr>
          <p:cNvPr id="14" name="Slide Number Placeholder 13"/>
          <p:cNvSpPr>
            <a:spLocks noGrp="1"/>
          </p:cNvSpPr>
          <p:nvPr>
            <p:ph type="sldNum" sz="quarter" idx="12"/>
          </p:nvPr>
        </p:nvSpPr>
        <p:spPr/>
        <p:txBody>
          <a:bodyPr/>
          <a:lstStyle/>
          <a:p>
            <a:fld id="{904EE2AA-B616-4104-BCDB-C0AAC4681B0E}" type="slidenum">
              <a:rPr lang="en-US" smtClean="0"/>
              <a:pPr/>
              <a:t>32</a:t>
            </a:fld>
            <a:endParaRPr lang="en-US"/>
          </a:p>
        </p:txBody>
      </p:sp>
    </p:spTree>
    <p:extLst>
      <p:ext uri="{BB962C8B-B14F-4D97-AF65-F5344CB8AC3E}">
        <p14:creationId xmlns:p14="http://schemas.microsoft.com/office/powerpoint/2010/main" val="368194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0" fill="hold"/>
                                        <p:tgtEl>
                                          <p:spTgt spid="9"/>
                                        </p:tgtEl>
                                        <p:attrNameLst>
                                          <p:attrName>ppt_x</p:attrName>
                                        </p:attrNameLst>
                                      </p:cBhvr>
                                      <p:tavLst>
                                        <p:tav tm="0">
                                          <p:val>
                                            <p:strVal val="#ppt_x"/>
                                          </p:val>
                                        </p:tav>
                                        <p:tav tm="100000">
                                          <p:val>
                                            <p:strVal val="#ppt_x"/>
                                          </p:val>
                                        </p:tav>
                                      </p:tavLst>
                                    </p:anim>
                                    <p:anim calcmode="lin" valueType="num">
                                      <p:cBhvr additive="base">
                                        <p:cTn id="14" dur="2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000" fill="hold"/>
                                        <p:tgtEl>
                                          <p:spTgt spid="10"/>
                                        </p:tgtEl>
                                        <p:attrNameLst>
                                          <p:attrName>ppt_x</p:attrName>
                                        </p:attrNameLst>
                                      </p:cBhvr>
                                      <p:tavLst>
                                        <p:tav tm="0">
                                          <p:val>
                                            <p:strVal val="#ppt_x"/>
                                          </p:val>
                                        </p:tav>
                                        <p:tav tm="100000">
                                          <p:val>
                                            <p:strVal val="#ppt_x"/>
                                          </p:val>
                                        </p:tav>
                                      </p:tavLst>
                                    </p:anim>
                                    <p:anim calcmode="lin" valueType="num">
                                      <p:cBhvr additive="base">
                                        <p:cTn id="20" dur="2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2000" fill="hold"/>
                                        <p:tgtEl>
                                          <p:spTgt spid="11"/>
                                        </p:tgtEl>
                                        <p:attrNameLst>
                                          <p:attrName>ppt_x</p:attrName>
                                        </p:attrNameLst>
                                      </p:cBhvr>
                                      <p:tavLst>
                                        <p:tav tm="0">
                                          <p:val>
                                            <p:strVal val="#ppt_x"/>
                                          </p:val>
                                        </p:tav>
                                        <p:tav tm="100000">
                                          <p:val>
                                            <p:strVal val="#ppt_x"/>
                                          </p:val>
                                        </p:tav>
                                      </p:tavLst>
                                    </p:anim>
                                    <p:anim calcmode="lin" valueType="num">
                                      <p:cBhvr additive="base">
                                        <p:cTn id="26" dur="20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2000" fill="hold"/>
                                        <p:tgtEl>
                                          <p:spTgt spid="12"/>
                                        </p:tgtEl>
                                        <p:attrNameLst>
                                          <p:attrName>ppt_x</p:attrName>
                                        </p:attrNameLst>
                                      </p:cBhvr>
                                      <p:tavLst>
                                        <p:tav tm="0">
                                          <p:val>
                                            <p:strVal val="#ppt_x"/>
                                          </p:val>
                                        </p:tav>
                                        <p:tav tm="100000">
                                          <p:val>
                                            <p:strVal val="#ppt_x"/>
                                          </p:val>
                                        </p:tav>
                                      </p:tavLst>
                                    </p:anim>
                                    <p:anim calcmode="lin" valueType="num">
                                      <p:cBhvr additive="base">
                                        <p:cTn id="32" dur="2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430622929"/>
              </p:ext>
            </p:extLst>
          </p:nvPr>
        </p:nvGraphicFramePr>
        <p:xfrm>
          <a:off x="76200" y="-18348"/>
          <a:ext cx="8915400" cy="6800148"/>
        </p:xfrm>
        <a:graphic>
          <a:graphicData uri="http://schemas.openxmlformats.org/drawingml/2006/table">
            <a:tbl>
              <a:tblPr/>
              <a:tblGrid>
                <a:gridCol w="1204785"/>
                <a:gridCol w="1386015"/>
                <a:gridCol w="2228335"/>
                <a:gridCol w="4096265"/>
              </a:tblGrid>
              <a:tr h="571477">
                <a:tc gridSpan="4">
                  <a:txBody>
                    <a:bodyPr/>
                    <a:lstStyle/>
                    <a:p>
                      <a:pPr algn="ctr"/>
                      <a:r>
                        <a:rPr lang="en-US" sz="3600" b="1" dirty="0">
                          <a:effectLst/>
                        </a:rPr>
                        <a:t>OSI Model</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95238">
                <a:tc>
                  <a:txBody>
                    <a:bodyPr/>
                    <a:lstStyle/>
                    <a:p>
                      <a:pPr algn="ctr"/>
                      <a:endParaRPr lang="en-US" sz="2400" dirty="0">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Data unit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Layer</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400">
                          <a:effectLst/>
                        </a:rPr>
                        <a:t>Function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747715">
                <a:tc rowSpan="4">
                  <a:txBody>
                    <a:bodyPr/>
                    <a:lstStyle/>
                    <a:p>
                      <a:pPr algn="ctr"/>
                      <a:r>
                        <a:rPr lang="en-US" sz="2400" dirty="0">
                          <a:effectLst/>
                        </a:rPr>
                        <a:t>Host</a:t>
                      </a:r>
                      <a:br>
                        <a:rPr lang="en-US" sz="2400" dirty="0">
                          <a:effectLst/>
                        </a:rPr>
                      </a:br>
                      <a:r>
                        <a:rPr lang="en-US" sz="2400" dirty="0">
                          <a:effectLst/>
                        </a:rPr>
                        <a:t>layers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3FCB6"/>
                    </a:solidFill>
                  </a:tcPr>
                </a:tc>
                <a:tc rowSpan="3">
                  <a:txBody>
                    <a:bodyPr/>
                    <a:lstStyle/>
                    <a:p>
                      <a:r>
                        <a:rPr lang="en-US" sz="2400">
                          <a:effectLst/>
                        </a:rPr>
                        <a:t>Data</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dirty="0">
                          <a:solidFill>
                            <a:sysClr val="windowText" lastClr="000000"/>
                          </a:solidFill>
                          <a:effectLst/>
                        </a:rPr>
                        <a:t>7. </a:t>
                      </a:r>
                      <a:r>
                        <a:rPr lang="en-US" sz="2400" u="none" strike="noStrike" dirty="0">
                          <a:solidFill>
                            <a:sysClr val="windowText" lastClr="000000"/>
                          </a:solidFill>
                          <a:effectLst/>
                        </a:rPr>
                        <a:t>Application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a:effectLst/>
                        </a:rPr>
                        <a:t>Network process to application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C"/>
                    </a:solidFill>
                  </a:tcPr>
                </a:tc>
              </a:tr>
              <a:tr h="1805147">
                <a:tc vMerge="1">
                  <a:txBody>
                    <a:bodyPr/>
                    <a:lstStyle/>
                    <a:p>
                      <a:endParaRPr lang="en-US"/>
                    </a:p>
                  </a:txBody>
                  <a:tcPr/>
                </a:tc>
                <a:tc vMerge="1">
                  <a:txBody>
                    <a:bodyPr/>
                    <a:lstStyle/>
                    <a:p>
                      <a:endParaRPr lang="en-US"/>
                    </a:p>
                  </a:txBody>
                  <a:tcPr/>
                </a:tc>
                <a:tc>
                  <a:txBody>
                    <a:bodyPr/>
                    <a:lstStyle/>
                    <a:p>
                      <a:r>
                        <a:rPr lang="en-US" sz="2400" dirty="0">
                          <a:solidFill>
                            <a:sysClr val="windowText" lastClr="000000"/>
                          </a:solidFill>
                          <a:effectLst/>
                        </a:rPr>
                        <a:t>6. </a:t>
                      </a:r>
                      <a:r>
                        <a:rPr lang="en-US" sz="2400" u="none" strike="noStrike" dirty="0">
                          <a:solidFill>
                            <a:sysClr val="windowText" lastClr="000000"/>
                          </a:solidFill>
                          <a:effectLst/>
                        </a:rPr>
                        <a:t>Presentation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dirty="0">
                          <a:effectLst/>
                        </a:rPr>
                        <a:t>Data </a:t>
                      </a:r>
                      <a:r>
                        <a:rPr lang="en-US" sz="2400" dirty="0" smtClean="0">
                          <a:effectLst/>
                        </a:rPr>
                        <a:t>representation, encryption </a:t>
                      </a:r>
                      <a:r>
                        <a:rPr lang="en-US" sz="2400" dirty="0">
                          <a:effectLst/>
                        </a:rPr>
                        <a:t>and decryption</a:t>
                      </a:r>
                      <a:r>
                        <a:rPr lang="en-US" sz="2400" dirty="0" smtClean="0">
                          <a:effectLst/>
                        </a:rPr>
                        <a:t>, convert </a:t>
                      </a:r>
                      <a:r>
                        <a:rPr lang="en-US" sz="2400" dirty="0">
                          <a:effectLst/>
                        </a:rPr>
                        <a:t>machine dependent data to machine independent data</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r>
              <a:tr h="395238">
                <a:tc vMerge="1">
                  <a:txBody>
                    <a:bodyPr/>
                    <a:lstStyle/>
                    <a:p>
                      <a:endParaRPr lang="en-US"/>
                    </a:p>
                  </a:txBody>
                  <a:tcPr/>
                </a:tc>
                <a:tc vMerge="1">
                  <a:txBody>
                    <a:bodyPr/>
                    <a:lstStyle/>
                    <a:p>
                      <a:endParaRPr lang="en-US"/>
                    </a:p>
                  </a:txBody>
                  <a:tcPr/>
                </a:tc>
                <a:tc>
                  <a:txBody>
                    <a:bodyPr/>
                    <a:lstStyle/>
                    <a:p>
                      <a:r>
                        <a:rPr lang="en-US" sz="2400" dirty="0">
                          <a:solidFill>
                            <a:sysClr val="windowText" lastClr="000000"/>
                          </a:solidFill>
                          <a:effectLst/>
                        </a:rPr>
                        <a:t>5. </a:t>
                      </a:r>
                      <a:r>
                        <a:rPr lang="en-US" sz="2400" u="none" strike="noStrike" dirty="0">
                          <a:solidFill>
                            <a:sysClr val="windowText" lastClr="000000"/>
                          </a:solidFill>
                          <a:effectLst/>
                        </a:rPr>
                        <a:t>Session</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c>
                  <a:txBody>
                    <a:bodyPr/>
                    <a:lstStyle/>
                    <a:p>
                      <a:r>
                        <a:rPr lang="en-US" sz="2400">
                          <a:effectLst/>
                        </a:rPr>
                        <a:t>Interhost communication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8EC9B"/>
                    </a:solidFill>
                  </a:tcPr>
                </a:tc>
              </a:tr>
              <a:tr h="747715">
                <a:tc vMerge="1">
                  <a:txBody>
                    <a:bodyPr/>
                    <a:lstStyle/>
                    <a:p>
                      <a:endParaRPr lang="en-US"/>
                    </a:p>
                  </a:txBody>
                  <a:tcPr/>
                </a:tc>
                <a:tc>
                  <a:txBody>
                    <a:bodyPr/>
                    <a:lstStyle/>
                    <a:p>
                      <a:r>
                        <a:rPr lang="en-US" sz="2400">
                          <a:effectLst/>
                        </a:rPr>
                        <a:t>Segments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c>
                  <a:txBody>
                    <a:bodyPr/>
                    <a:lstStyle/>
                    <a:p>
                      <a:r>
                        <a:rPr lang="en-US" sz="2400" dirty="0">
                          <a:solidFill>
                            <a:sysClr val="windowText" lastClr="000000"/>
                          </a:solidFill>
                          <a:effectLst/>
                        </a:rPr>
                        <a:t>4. </a:t>
                      </a:r>
                      <a:r>
                        <a:rPr lang="en-US" sz="2400" u="none" strike="noStrike" dirty="0">
                          <a:solidFill>
                            <a:sysClr val="windowText" lastClr="000000"/>
                          </a:solidFill>
                          <a:effectLst/>
                        </a:rPr>
                        <a:t>Transport</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c>
                  <a:txBody>
                    <a:bodyPr/>
                    <a:lstStyle/>
                    <a:p>
                      <a:r>
                        <a:rPr lang="en-US" sz="2400" dirty="0">
                          <a:effectLst/>
                        </a:rPr>
                        <a:t>End-to-end connections and reliability</a:t>
                      </a:r>
                      <a:r>
                        <a:rPr lang="en-US" sz="2400" dirty="0" smtClean="0">
                          <a:effectLst/>
                        </a:rPr>
                        <a:t>, Flow </a:t>
                      </a:r>
                      <a:r>
                        <a:rPr lang="en-US" sz="2400" dirty="0">
                          <a:effectLst/>
                        </a:rPr>
                        <a:t>control</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7ED9C"/>
                    </a:solidFill>
                  </a:tcPr>
                </a:tc>
              </a:tr>
              <a:tr h="747715">
                <a:tc rowSpan="3">
                  <a:txBody>
                    <a:bodyPr/>
                    <a:lstStyle/>
                    <a:p>
                      <a:pPr algn="ctr"/>
                      <a:r>
                        <a:rPr lang="en-US" sz="2400" dirty="0">
                          <a:effectLst/>
                        </a:rPr>
                        <a:t>Media</a:t>
                      </a:r>
                      <a:br>
                        <a:rPr lang="en-US" sz="2400" dirty="0">
                          <a:effectLst/>
                        </a:rPr>
                      </a:br>
                      <a:r>
                        <a:rPr lang="en-US" sz="2400" dirty="0">
                          <a:effectLst/>
                        </a:rPr>
                        <a:t>layers</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DE0B9"/>
                    </a:solidFill>
                  </a:tcPr>
                </a:tc>
                <a:tc>
                  <a:txBody>
                    <a:bodyPr/>
                    <a:lstStyle/>
                    <a:p>
                      <a:r>
                        <a:rPr lang="en-US" sz="2400">
                          <a:effectLst/>
                        </a:rPr>
                        <a:t>Packet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c>
                  <a:txBody>
                    <a:bodyPr/>
                    <a:lstStyle/>
                    <a:p>
                      <a:r>
                        <a:rPr lang="en-US" sz="2400" dirty="0">
                          <a:solidFill>
                            <a:sysClr val="windowText" lastClr="000000"/>
                          </a:solidFill>
                          <a:effectLst/>
                        </a:rPr>
                        <a:t>3. </a:t>
                      </a:r>
                      <a:r>
                        <a:rPr lang="en-US" sz="2400" u="none" strike="noStrike" dirty="0">
                          <a:solidFill>
                            <a:sysClr val="windowText" lastClr="000000"/>
                          </a:solidFill>
                          <a:effectLst/>
                        </a:rPr>
                        <a:t>Network</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c>
                  <a:txBody>
                    <a:bodyPr/>
                    <a:lstStyle/>
                    <a:p>
                      <a:r>
                        <a:rPr lang="en-US" sz="2400" dirty="0">
                          <a:effectLst/>
                        </a:rPr>
                        <a:t>Path </a:t>
                      </a:r>
                      <a:r>
                        <a:rPr lang="en-US" sz="2400" dirty="0">
                          <a:solidFill>
                            <a:sysClr val="windowText" lastClr="000000"/>
                          </a:solidFill>
                          <a:effectLst/>
                        </a:rPr>
                        <a:t>determination </a:t>
                      </a:r>
                      <a:r>
                        <a:rPr lang="en-US" sz="2400" dirty="0" smtClean="0">
                          <a:solidFill>
                            <a:sysClr val="windowText" lastClr="000000"/>
                          </a:solidFill>
                          <a:effectLst/>
                        </a:rPr>
                        <a:t>and </a:t>
                      </a:r>
                      <a:r>
                        <a:rPr lang="en-US" sz="2400" u="none" strike="noStrike" dirty="0" smtClean="0">
                          <a:solidFill>
                            <a:sysClr val="windowText" lastClr="000000"/>
                          </a:solidFill>
                          <a:effectLst/>
                        </a:rPr>
                        <a:t>logical </a:t>
                      </a:r>
                      <a:r>
                        <a:rPr lang="en-US" sz="2400" u="none" strike="noStrike" dirty="0">
                          <a:solidFill>
                            <a:sysClr val="windowText" lastClr="000000"/>
                          </a:solidFill>
                          <a:effectLst/>
                        </a:rPr>
                        <a:t>addressing</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DDC9C"/>
                    </a:solidFill>
                  </a:tcPr>
                </a:tc>
              </a:tr>
              <a:tr h="395238">
                <a:tc vMerge="1">
                  <a:txBody>
                    <a:bodyPr/>
                    <a:lstStyle/>
                    <a:p>
                      <a:endParaRPr lang="en-US"/>
                    </a:p>
                  </a:txBody>
                  <a:tcPr/>
                </a:tc>
                <a:tc>
                  <a:txBody>
                    <a:bodyPr/>
                    <a:lstStyle/>
                    <a:p>
                      <a:r>
                        <a:rPr lang="en-US" sz="2400">
                          <a:effectLst/>
                        </a:rPr>
                        <a:t>Frame</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c>
                  <a:txBody>
                    <a:bodyPr/>
                    <a:lstStyle/>
                    <a:p>
                      <a:r>
                        <a:rPr lang="en-US" sz="2400" dirty="0">
                          <a:solidFill>
                            <a:sysClr val="windowText" lastClr="000000"/>
                          </a:solidFill>
                          <a:effectLst/>
                        </a:rPr>
                        <a:t>2. </a:t>
                      </a:r>
                      <a:r>
                        <a:rPr lang="en-US" sz="2400" u="none" strike="noStrike" dirty="0">
                          <a:solidFill>
                            <a:sysClr val="windowText" lastClr="000000"/>
                          </a:solidFill>
                          <a:effectLst/>
                        </a:rPr>
                        <a:t>Data Link</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c>
                  <a:txBody>
                    <a:bodyPr/>
                    <a:lstStyle/>
                    <a:p>
                      <a:r>
                        <a:rPr lang="en-US" sz="2400">
                          <a:effectLst/>
                        </a:rPr>
                        <a:t>Physical addressing</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C189"/>
                    </a:solidFill>
                  </a:tcPr>
                </a:tc>
              </a:tr>
              <a:tr h="605143">
                <a:tc vMerge="1">
                  <a:txBody>
                    <a:bodyPr/>
                    <a:lstStyle/>
                    <a:p>
                      <a:endParaRPr lang="en-US"/>
                    </a:p>
                  </a:txBody>
                  <a:tcPr/>
                </a:tc>
                <a:tc>
                  <a:txBody>
                    <a:bodyPr/>
                    <a:lstStyle/>
                    <a:p>
                      <a:r>
                        <a:rPr lang="en-US" sz="2400">
                          <a:effectLst/>
                        </a:rPr>
                        <a:t>Bit</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c>
                  <a:txBody>
                    <a:bodyPr/>
                    <a:lstStyle/>
                    <a:p>
                      <a:r>
                        <a:rPr lang="en-US" sz="2400" dirty="0">
                          <a:solidFill>
                            <a:sysClr val="windowText" lastClr="000000"/>
                          </a:solidFill>
                          <a:effectLst/>
                        </a:rPr>
                        <a:t>1. </a:t>
                      </a:r>
                      <a:r>
                        <a:rPr lang="en-US" sz="2400" u="none" strike="noStrike" dirty="0">
                          <a:solidFill>
                            <a:sysClr val="windowText" lastClr="000000"/>
                          </a:solidFill>
                          <a:effectLst/>
                        </a:rPr>
                        <a:t>Physical</a:t>
                      </a:r>
                      <a:endParaRPr lang="en-US" sz="2400" dirty="0">
                        <a:solidFill>
                          <a:sysClr val="windowText" lastClr="000000"/>
                        </a:solidFill>
                        <a:effectLst/>
                      </a:endParaRP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c>
                  <a:txBody>
                    <a:bodyPr/>
                    <a:lstStyle/>
                    <a:p>
                      <a:r>
                        <a:rPr lang="en-US" sz="2400" dirty="0">
                          <a:effectLst/>
                        </a:rPr>
                        <a:t>Media, signal and binary transmission</a:t>
                      </a:r>
                    </a:p>
                  </a:txBody>
                  <a:tcPr marL="44372" marR="44372" marT="22186" marB="2218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9988A"/>
                    </a:solidFill>
                  </a:tcPr>
                </a:tc>
              </a:tr>
            </a:tbl>
          </a:graphicData>
        </a:graphic>
      </p:graphicFrame>
      <p:sp>
        <p:nvSpPr>
          <p:cNvPr id="9" name="Rectangle 2"/>
          <p:cNvSpPr>
            <a:spLocks noChangeArrowheads="1"/>
          </p:cNvSpPr>
          <p:nvPr/>
        </p:nvSpPr>
        <p:spPr bwMode="auto">
          <a:xfrm>
            <a:off x="2574925" y="1400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3" name="Rectangle 2"/>
          <p:cNvSpPr/>
          <p:nvPr/>
        </p:nvSpPr>
        <p:spPr>
          <a:xfrm>
            <a:off x="59370" y="6019800"/>
            <a:ext cx="1219200" cy="762000"/>
          </a:xfrm>
          <a:prstGeom prst="rect">
            <a:avLst/>
          </a:prstGeom>
          <a:solidFill>
            <a:schemeClr val="bg1">
              <a:lumMod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solidFill>
                  <a:schemeClr val="bg1">
                    <a:lumMod val="75000"/>
                  </a:schemeClr>
                </a:solidFill>
              </a:rPr>
              <a:t>Physical</a:t>
            </a:r>
            <a:endParaRPr lang="en-US" dirty="0">
              <a:solidFill>
                <a:schemeClr val="bg1">
                  <a:lumMod val="75000"/>
                </a:schemeClr>
              </a:solidFill>
            </a:endParaRPr>
          </a:p>
        </p:txBody>
      </p:sp>
      <p:sp>
        <p:nvSpPr>
          <p:cNvPr id="15" name="Rectangle 14"/>
          <p:cNvSpPr/>
          <p:nvPr/>
        </p:nvSpPr>
        <p:spPr>
          <a:xfrm>
            <a:off x="59370" y="5562600"/>
            <a:ext cx="1219200" cy="457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solidFill>
                  <a:schemeClr val="bg1">
                    <a:lumMod val="75000"/>
                  </a:schemeClr>
                </a:solidFill>
              </a:rPr>
              <a:t>NW Access</a:t>
            </a:r>
            <a:endParaRPr lang="en-US" dirty="0">
              <a:solidFill>
                <a:schemeClr val="bg1">
                  <a:lumMod val="75000"/>
                </a:schemeClr>
              </a:solidFill>
            </a:endParaRPr>
          </a:p>
        </p:txBody>
      </p:sp>
      <p:sp>
        <p:nvSpPr>
          <p:cNvPr id="16" name="Rectangle 15"/>
          <p:cNvSpPr/>
          <p:nvPr/>
        </p:nvSpPr>
        <p:spPr>
          <a:xfrm>
            <a:off x="56322" y="4800600"/>
            <a:ext cx="1219200" cy="762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Internet</a:t>
            </a:r>
            <a:endParaRPr lang="en-US" dirty="0"/>
          </a:p>
        </p:txBody>
      </p:sp>
      <p:sp>
        <p:nvSpPr>
          <p:cNvPr id="17" name="Rectangle 16"/>
          <p:cNvSpPr/>
          <p:nvPr/>
        </p:nvSpPr>
        <p:spPr>
          <a:xfrm>
            <a:off x="59370" y="3657600"/>
            <a:ext cx="1219200" cy="11399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Host to Host</a:t>
            </a:r>
            <a:endParaRPr lang="en-US" dirty="0"/>
          </a:p>
        </p:txBody>
      </p:sp>
      <p:sp>
        <p:nvSpPr>
          <p:cNvPr id="18" name="Rectangle 17"/>
          <p:cNvSpPr/>
          <p:nvPr/>
        </p:nvSpPr>
        <p:spPr>
          <a:xfrm>
            <a:off x="56322" y="914400"/>
            <a:ext cx="1219200" cy="27432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smtClean="0"/>
              <a:t>Process</a:t>
            </a:r>
            <a:endParaRPr lang="en-US" dirty="0"/>
          </a:p>
        </p:txBody>
      </p:sp>
      <p:sp>
        <p:nvSpPr>
          <p:cNvPr id="19" name="Rectangle 18"/>
          <p:cNvSpPr/>
          <p:nvPr/>
        </p:nvSpPr>
        <p:spPr>
          <a:xfrm>
            <a:off x="56322" y="0"/>
            <a:ext cx="1219200" cy="914400"/>
          </a:xfrm>
          <a:prstGeom prst="rect">
            <a:avLst/>
          </a:prstGeom>
          <a:solidFill>
            <a:schemeClr val="bg1">
              <a:lumMod val="8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solidFill>
                  <a:schemeClr val="accent1"/>
                </a:solidFill>
              </a:rPr>
              <a:t>DoD</a:t>
            </a:r>
            <a:r>
              <a:rPr lang="en-US" dirty="0" smtClean="0">
                <a:solidFill>
                  <a:schemeClr val="accent1"/>
                </a:solidFill>
              </a:rPr>
              <a:t> Model</a:t>
            </a:r>
            <a:endParaRPr lang="en-US" dirty="0">
              <a:solidFill>
                <a:schemeClr val="accent1"/>
              </a:solidFill>
            </a:endParaRPr>
          </a:p>
        </p:txBody>
      </p:sp>
      <p:sp>
        <p:nvSpPr>
          <p:cNvPr id="11" name="Slide Number Placeholder 10"/>
          <p:cNvSpPr>
            <a:spLocks noGrp="1"/>
          </p:cNvSpPr>
          <p:nvPr>
            <p:ph type="sldNum" sz="quarter" idx="12"/>
          </p:nvPr>
        </p:nvSpPr>
        <p:spPr>
          <a:xfrm>
            <a:off x="8610600" y="6480175"/>
            <a:ext cx="495300" cy="365125"/>
          </a:xfrm>
        </p:spPr>
        <p:txBody>
          <a:bodyPr/>
          <a:lstStyle/>
          <a:p>
            <a:fld id="{904EE2AA-B616-4104-BCDB-C0AAC4681B0E}" type="slidenum">
              <a:rPr lang="en-US" smtClean="0"/>
              <a:pPr/>
              <a:t>33</a:t>
            </a:fld>
            <a:endParaRPr lang="en-US" dirty="0"/>
          </a:p>
        </p:txBody>
      </p:sp>
    </p:spTree>
    <p:extLst>
      <p:ext uri="{BB962C8B-B14F-4D97-AF65-F5344CB8AC3E}">
        <p14:creationId xmlns:p14="http://schemas.microsoft.com/office/powerpoint/2010/main" val="389982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732005" y="6412002"/>
            <a:ext cx="1828800" cy="365125"/>
          </a:xfrm>
        </p:spPr>
        <p:txBody>
          <a:bodyPr/>
          <a:lstStyle/>
          <a:p>
            <a:fld id="{3439DEDF-748B-48DA-8ED1-C8D2BF07B1D4}" type="slidenum">
              <a:rPr lang="en-US" smtClean="0"/>
              <a:pPr/>
              <a:t>34</a:t>
            </a:fld>
            <a:endParaRPr lang="en-US" dirty="0"/>
          </a:p>
        </p:txBody>
      </p:sp>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endParaRPr lang="en-US" dirty="0"/>
          </a:p>
        </p:txBody>
      </p:sp>
      <p:pic>
        <p:nvPicPr>
          <p:cNvPr id="1026" name="Picture 2" descr="http://www.treehugger.com/data-center-servers-t001.jpg"/>
          <p:cNvPicPr>
            <a:picLocks noChangeAspect="1" noChangeArrowheads="1"/>
          </p:cNvPicPr>
          <p:nvPr/>
        </p:nvPicPr>
        <p:blipFill>
          <a:blip r:embed="rId2" cstate="print"/>
          <a:srcRect/>
          <a:stretch>
            <a:fillRect/>
          </a:stretch>
        </p:blipFill>
        <p:spPr bwMode="auto">
          <a:xfrm>
            <a:off x="457200" y="304800"/>
            <a:ext cx="8378411" cy="6086882"/>
          </a:xfrm>
          <a:prstGeom prst="rect">
            <a:avLst/>
          </a:prstGeom>
          <a:noFill/>
        </p:spPr>
      </p:pic>
      <p:sp>
        <p:nvSpPr>
          <p:cNvPr id="6" name="TextBox 5"/>
          <p:cNvSpPr txBox="1"/>
          <p:nvPr/>
        </p:nvSpPr>
        <p:spPr>
          <a:xfrm>
            <a:off x="533400" y="5415521"/>
            <a:ext cx="8153400" cy="923330"/>
          </a:xfrm>
          <a:prstGeom prst="rect">
            <a:avLst/>
          </a:prstGeom>
          <a:noFill/>
        </p:spPr>
        <p:txBody>
          <a:bodyPr wrap="square" rtlCol="0">
            <a:spAutoFit/>
          </a:bodyPr>
          <a:lstStyle/>
          <a:p>
            <a:r>
              <a:rPr lang="en-US" sz="5400" dirty="0" smtClean="0">
                <a:solidFill>
                  <a:schemeClr val="bg1"/>
                </a:solidFill>
              </a:rPr>
              <a:t>It starts with hardware</a:t>
            </a:r>
            <a:endParaRPr lang="en-US" sz="5400" dirty="0">
              <a:solidFill>
                <a:schemeClr val="bg1"/>
              </a:solidFill>
            </a:endParaRPr>
          </a:p>
        </p:txBody>
      </p:sp>
    </p:spTree>
    <p:extLst>
      <p:ext uri="{BB962C8B-B14F-4D97-AF65-F5344CB8AC3E}">
        <p14:creationId xmlns:p14="http://schemas.microsoft.com/office/powerpoint/2010/main" val="27408126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35</a:t>
            </a:fld>
            <a:endParaRPr lang="en-US"/>
          </a:p>
        </p:txBody>
      </p:sp>
      <p:sp>
        <p:nvSpPr>
          <p:cNvPr id="3" name="Title 2"/>
          <p:cNvSpPr>
            <a:spLocks noGrp="1"/>
          </p:cNvSpPr>
          <p:nvPr>
            <p:ph type="title"/>
          </p:nvPr>
        </p:nvSpPr>
        <p:spPr/>
        <p:txBody>
          <a:bodyPr/>
          <a:lstStyle/>
          <a:p>
            <a:r>
              <a:rPr lang="en-US" dirty="0" smtClean="0"/>
              <a:t>Hardware</a:t>
            </a:r>
            <a:endParaRPr lang="en-US" dirty="0"/>
          </a:p>
        </p:txBody>
      </p:sp>
      <p:sp>
        <p:nvSpPr>
          <p:cNvPr id="4" name="Content Placeholder 3"/>
          <p:cNvSpPr>
            <a:spLocks noGrp="1"/>
          </p:cNvSpPr>
          <p:nvPr>
            <p:ph sz="quarter" idx="13"/>
          </p:nvPr>
        </p:nvSpPr>
        <p:spPr/>
        <p:txBody>
          <a:bodyPr/>
          <a:lstStyle/>
          <a:p>
            <a:r>
              <a:rPr lang="en-US" dirty="0" smtClean="0"/>
              <a:t>It all starts with a computer</a:t>
            </a:r>
          </a:p>
          <a:p>
            <a:r>
              <a:rPr lang="en-US" dirty="0" smtClean="0"/>
              <a:t>All computing devices share components</a:t>
            </a:r>
            <a:endParaRPr lang="en-US" dirty="0"/>
          </a:p>
        </p:txBody>
      </p:sp>
    </p:spTree>
    <p:extLst>
      <p:ext uri="{BB962C8B-B14F-4D97-AF65-F5344CB8AC3E}">
        <p14:creationId xmlns:p14="http://schemas.microsoft.com/office/powerpoint/2010/main" val="304996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3000"/>
                                        <p:tgtEl>
                                          <p:spTgt spid="4">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3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 y="990600"/>
            <a:ext cx="6581775"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3439DEDF-748B-48DA-8ED1-C8D2BF07B1D4}" type="slidenum">
              <a:rPr lang="en-US" smtClean="0"/>
              <a:pPr/>
              <a:t>36</a:t>
            </a:fld>
            <a:endParaRPr lang="en-US"/>
          </a:p>
        </p:txBody>
      </p:sp>
      <p:sp>
        <p:nvSpPr>
          <p:cNvPr id="2" name="Title 1"/>
          <p:cNvSpPr>
            <a:spLocks noGrp="1"/>
          </p:cNvSpPr>
          <p:nvPr>
            <p:ph type="title"/>
          </p:nvPr>
        </p:nvSpPr>
        <p:spPr>
          <a:xfrm>
            <a:off x="6248400" y="4495800"/>
            <a:ext cx="2926080" cy="2057400"/>
          </a:xfrm>
        </p:spPr>
        <p:txBody>
          <a:bodyPr/>
          <a:lstStyle/>
          <a:p>
            <a:r>
              <a:rPr lang="en-US" dirty="0" smtClean="0"/>
              <a:t>IT Hardware</a:t>
            </a:r>
            <a:endParaRPr lang="en-US" dirty="0"/>
          </a:p>
        </p:txBody>
      </p:sp>
      <p:sp>
        <p:nvSpPr>
          <p:cNvPr id="4" name="Content Placeholder 3"/>
          <p:cNvSpPr>
            <a:spLocks noGrp="1"/>
          </p:cNvSpPr>
          <p:nvPr>
            <p:ph sz="quarter" idx="13"/>
          </p:nvPr>
        </p:nvSpPr>
        <p:spPr>
          <a:xfrm>
            <a:off x="2514600" y="0"/>
            <a:ext cx="6400800" cy="3474720"/>
          </a:xfrm>
        </p:spPr>
        <p:txBody>
          <a:bodyPr/>
          <a:lstStyle/>
          <a:p>
            <a:r>
              <a:rPr lang="en-US" dirty="0" smtClean="0"/>
              <a:t>Computer Parts</a:t>
            </a:r>
            <a:endParaRPr lang="en-US" dirty="0"/>
          </a:p>
        </p:txBody>
      </p:sp>
    </p:spTree>
    <p:extLst>
      <p:ext uri="{BB962C8B-B14F-4D97-AF65-F5344CB8AC3E}">
        <p14:creationId xmlns:p14="http://schemas.microsoft.com/office/powerpoint/2010/main" val="22011853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04EE2AA-B616-4104-BCDB-C0AAC4681B0E}" type="slidenum">
              <a:rPr lang="en-US" smtClean="0"/>
              <a:pPr/>
              <a:t>37</a:t>
            </a:fld>
            <a:endParaRPr lang="en-US"/>
          </a:p>
        </p:txBody>
      </p:sp>
      <p:sp>
        <p:nvSpPr>
          <p:cNvPr id="2" name="Title 1"/>
          <p:cNvSpPr>
            <a:spLocks noGrp="1"/>
          </p:cNvSpPr>
          <p:nvPr>
            <p:ph type="title"/>
          </p:nvPr>
        </p:nvSpPr>
        <p:spPr>
          <a:xfrm>
            <a:off x="152400" y="5334000"/>
            <a:ext cx="3429000" cy="1143000"/>
          </a:xfrm>
        </p:spPr>
        <p:txBody>
          <a:bodyPr/>
          <a:lstStyle/>
          <a:p>
            <a:r>
              <a:rPr lang="en-US" dirty="0" smtClean="0"/>
              <a:t>Memory</a:t>
            </a:r>
            <a:endParaRPr lang="en-US" dirty="0"/>
          </a:p>
        </p:txBody>
      </p:sp>
      <p:sp>
        <p:nvSpPr>
          <p:cNvPr id="3" name="Content Placeholder 2"/>
          <p:cNvSpPr>
            <a:spLocks noGrp="1"/>
          </p:cNvSpPr>
          <p:nvPr>
            <p:ph sz="quarter" idx="13"/>
          </p:nvPr>
        </p:nvSpPr>
        <p:spPr>
          <a:xfrm>
            <a:off x="152400" y="701040"/>
            <a:ext cx="4724400" cy="4556760"/>
          </a:xfrm>
          <a:prstGeom prst="rect">
            <a:avLst/>
          </a:prstGeom>
        </p:spPr>
        <p:txBody>
          <a:bodyPr>
            <a:normAutofit/>
          </a:bodyPr>
          <a:lstStyle/>
          <a:p>
            <a:r>
              <a:rPr lang="en-US" sz="1800" dirty="0"/>
              <a:t>One problem that computer designers encounter is that processors can receive and manipulate data much more quickly than most forms of memory can supply data.</a:t>
            </a:r>
          </a:p>
          <a:p>
            <a:r>
              <a:rPr lang="en-US" sz="1800" dirty="0" smtClean="0"/>
              <a:t>A computer </a:t>
            </a:r>
            <a:r>
              <a:rPr lang="en-US" sz="1800" dirty="0"/>
              <a:t>uses different types of memory to avoid forcing the processor to wait for the delivery of data from slow (but cheap) memory or to rely completely on very fast, very expensive memory. </a:t>
            </a:r>
            <a:endParaRPr lang="en-US" sz="1800" dirty="0" smtClean="0"/>
          </a:p>
          <a:p>
            <a:r>
              <a:rPr lang="en-US" sz="1800" dirty="0" smtClean="0"/>
              <a:t>In </a:t>
            </a:r>
            <a:r>
              <a:rPr lang="en-US" sz="1800" dirty="0"/>
              <a:t>the tiered memory pyramid, a very small amount of fast, expensive memory is backed up by larger amounts of slower, cheaper memory.</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3012" y="2971800"/>
            <a:ext cx="355282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04800"/>
            <a:ext cx="40576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15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3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Peripherals</a:t>
            </a:r>
            <a:endParaRPr lang="en-US"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r>
              <a:rPr lang="en-US" dirty="0" smtClean="0"/>
              <a:t>Provide I/O</a:t>
            </a:r>
            <a:r>
              <a:rPr lang="en-US" dirty="0"/>
              <a:t/>
            </a:r>
            <a:br>
              <a:rPr lang="en-US" dirty="0"/>
            </a:br>
            <a:r>
              <a:rPr lang="en-US" dirty="0" smtClean="0"/>
              <a:t> (input/output)</a:t>
            </a:r>
          </a:p>
        </p:txBody>
      </p:sp>
      <p:sp>
        <p:nvSpPr>
          <p:cNvPr id="5" name="Slide Number Placeholder 4"/>
          <p:cNvSpPr>
            <a:spLocks noGrp="1"/>
          </p:cNvSpPr>
          <p:nvPr>
            <p:ph type="sldNum" sz="quarter" idx="12"/>
          </p:nvPr>
        </p:nvSpPr>
        <p:spPr/>
        <p:txBody>
          <a:bodyPr/>
          <a:lstStyle/>
          <a:p>
            <a:fld id="{904EE2AA-B616-4104-BCDB-C0AAC4681B0E}" type="slidenum">
              <a:rPr lang="en-US" smtClean="0"/>
              <a:pPr/>
              <a:t>38</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1752600"/>
            <a:ext cx="4716607"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58151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This diagram of a packet-switching network appears in the 1974 paper by Vint Cerf and Bob Kahn describing what became the TCP/IP technology for transferring data reliably across such a network."/>
          <p:cNvPicPr>
            <a:picLocks noChangeAspect="1" noChangeArrowheads="1"/>
          </p:cNvPicPr>
          <p:nvPr/>
        </p:nvPicPr>
        <p:blipFill>
          <a:blip r:embed="rId2" cstate="print"/>
          <a:srcRect/>
          <a:stretch>
            <a:fillRect/>
          </a:stretch>
        </p:blipFill>
        <p:spPr bwMode="auto">
          <a:xfrm>
            <a:off x="4324494" y="3352800"/>
            <a:ext cx="4806806" cy="2959756"/>
          </a:xfrm>
          <a:prstGeom prst="rect">
            <a:avLst/>
          </a:prstGeom>
          <a:noFill/>
        </p:spPr>
      </p:pic>
      <p:sp>
        <p:nvSpPr>
          <p:cNvPr id="2" name="Slide Number Placeholder 1"/>
          <p:cNvSpPr>
            <a:spLocks noGrp="1"/>
          </p:cNvSpPr>
          <p:nvPr>
            <p:ph type="sldNum" sz="quarter" idx="12"/>
          </p:nvPr>
        </p:nvSpPr>
        <p:spPr/>
        <p:txBody>
          <a:bodyPr/>
          <a:lstStyle/>
          <a:p>
            <a:fld id="{3439DEDF-748B-48DA-8ED1-C8D2BF07B1D4}" type="slidenum">
              <a:rPr lang="en-US" smtClean="0"/>
              <a:pPr/>
              <a:t>39</a:t>
            </a:fld>
            <a:endParaRPr lang="en-US"/>
          </a:p>
        </p:txBody>
      </p:sp>
      <p:sp>
        <p:nvSpPr>
          <p:cNvPr id="3" name="Title 2"/>
          <p:cNvSpPr>
            <a:spLocks noGrp="1"/>
          </p:cNvSpPr>
          <p:nvPr>
            <p:ph type="title"/>
          </p:nvPr>
        </p:nvSpPr>
        <p:spPr>
          <a:xfrm>
            <a:off x="1295400" y="25400"/>
            <a:ext cx="6512511" cy="1143000"/>
          </a:xfrm>
        </p:spPr>
        <p:txBody>
          <a:bodyPr/>
          <a:lstStyle/>
          <a:p>
            <a:pPr algn="ctr"/>
            <a:r>
              <a:rPr lang="en-US" dirty="0" smtClean="0"/>
              <a:t>Nodes</a:t>
            </a:r>
            <a:endParaRPr lang="en-US" dirty="0"/>
          </a:p>
        </p:txBody>
      </p:sp>
      <p:sp>
        <p:nvSpPr>
          <p:cNvPr id="4" name="Content Placeholder 3"/>
          <p:cNvSpPr>
            <a:spLocks noGrp="1"/>
          </p:cNvSpPr>
          <p:nvPr>
            <p:ph sz="quarter" idx="13"/>
          </p:nvPr>
        </p:nvSpPr>
        <p:spPr>
          <a:xfrm>
            <a:off x="-10160" y="914400"/>
            <a:ext cx="8011160" cy="4831080"/>
          </a:xfrm>
        </p:spPr>
        <p:txBody>
          <a:bodyPr/>
          <a:lstStyle/>
          <a:p>
            <a:r>
              <a:rPr lang="en-US" dirty="0" smtClean="0"/>
              <a:t>These are the individual elements that form the foundation for all IT</a:t>
            </a:r>
          </a:p>
          <a:p>
            <a:r>
              <a:rPr lang="en-US" dirty="0" smtClean="0"/>
              <a:t>These are the workstations, tablets, smartphones, servers, switches, routers</a:t>
            </a:r>
            <a:endParaRPr lang="en-US" dirty="0"/>
          </a:p>
        </p:txBody>
      </p:sp>
    </p:spTree>
    <p:extLst>
      <p:ext uri="{BB962C8B-B14F-4D97-AF65-F5344CB8AC3E}">
        <p14:creationId xmlns:p14="http://schemas.microsoft.com/office/powerpoint/2010/main" val="362378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30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346"/>
                                        </p:tgtEl>
                                        <p:attrNameLst>
                                          <p:attrName>style.visibility</p:attrName>
                                        </p:attrNameLst>
                                      </p:cBhvr>
                                      <p:to>
                                        <p:strVal val="visible"/>
                                      </p:to>
                                    </p:set>
                                    <p:animEffect transition="in" filter="fade">
                                      <p:cBhvr>
                                        <p:cTn id="10" dur="500"/>
                                        <p:tgtEl>
                                          <p:spTgt spid="573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3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24600" y="0"/>
            <a:ext cx="2819400" cy="2554545"/>
          </a:xfrm>
          <a:prstGeom prst="rect">
            <a:avLst/>
          </a:prstGeom>
          <a:solidFill>
            <a:srgbClr val="FFFFCC">
              <a:alpha val="50196"/>
            </a:srgbClr>
          </a:solidFill>
        </p:spPr>
        <p:txBody>
          <a:bodyPr wrap="square" rtlCol="0">
            <a:spAutoFit/>
          </a:bodyPr>
          <a:lstStyle/>
          <a:p>
            <a:pPr algn="ctr"/>
            <a:endParaRPr lang="en-US" sz="3200" dirty="0" smtClean="0">
              <a:solidFill>
                <a:srgbClr val="003300"/>
              </a:solidFill>
              <a:latin typeface="Arial Narrow" pitchFamily="34" charset="0"/>
            </a:endParaRPr>
          </a:p>
          <a:p>
            <a:pPr algn="ctr"/>
            <a:r>
              <a:rPr lang="en-US" sz="3200" dirty="0" smtClean="0">
                <a:solidFill>
                  <a:srgbClr val="003300"/>
                </a:solidFill>
                <a:latin typeface="Arial Narrow" pitchFamily="34" charset="0"/>
              </a:rPr>
              <a:t>Fall of the Wall</a:t>
            </a:r>
          </a:p>
          <a:p>
            <a:pPr algn="ctr"/>
            <a:r>
              <a:rPr lang="en-US" sz="3200" dirty="0" smtClean="0">
                <a:solidFill>
                  <a:srgbClr val="003300"/>
                </a:solidFill>
                <a:latin typeface="Arial Narrow" pitchFamily="34" charset="0"/>
              </a:rPr>
              <a:t>Dot Com Boom</a:t>
            </a:r>
          </a:p>
          <a:p>
            <a:pPr algn="ctr"/>
            <a:r>
              <a:rPr lang="en-US" sz="3200" dirty="0" smtClean="0">
                <a:solidFill>
                  <a:srgbClr val="003300"/>
                </a:solidFill>
                <a:latin typeface="Arial Narrow" pitchFamily="34" charset="0"/>
              </a:rPr>
              <a:t>Y2K Opportunity</a:t>
            </a:r>
          </a:p>
          <a:p>
            <a:pPr algn="ctr"/>
            <a:endParaRPr lang="en-US" sz="3200" dirty="0" smtClean="0">
              <a:solidFill>
                <a:srgbClr val="003300"/>
              </a:solidFill>
              <a:latin typeface="Arial Narrow" pitchFamily="34" charset="0"/>
            </a:endParaRPr>
          </a:p>
        </p:txBody>
      </p:sp>
      <p:grpSp>
        <p:nvGrpSpPr>
          <p:cNvPr id="6" name="Group 5"/>
          <p:cNvGrpSpPr/>
          <p:nvPr/>
        </p:nvGrpSpPr>
        <p:grpSpPr>
          <a:xfrm>
            <a:off x="3407228" y="518651"/>
            <a:ext cx="2612572" cy="5867401"/>
            <a:chOff x="5867400" y="533400"/>
            <a:chExt cx="2612572" cy="5867401"/>
          </a:xfrm>
        </p:grpSpPr>
        <p:pic>
          <p:nvPicPr>
            <p:cNvPr id="5" name="Picture 3"/>
            <p:cNvPicPr>
              <a:picLocks noChangeAspect="1" noChangeArrowheads="1"/>
            </p:cNvPicPr>
            <p:nvPr/>
          </p:nvPicPr>
          <p:blipFill>
            <a:blip r:embed="rId3" cstate="print"/>
            <a:srcRect l="4464" r="4464"/>
            <a:stretch>
              <a:fillRect/>
            </a:stretch>
          </p:blipFill>
          <p:spPr bwMode="auto">
            <a:xfrm>
              <a:off x="5878286" y="2133601"/>
              <a:ext cx="2590800" cy="4267200"/>
            </a:xfrm>
            <a:prstGeom prst="rect">
              <a:avLst/>
            </a:prstGeom>
            <a:noFill/>
            <a:ln w="9525">
              <a:noFill/>
              <a:miter lim="800000"/>
              <a:headEnd/>
              <a:tailEnd/>
            </a:ln>
            <a:effectLst/>
          </p:spPr>
        </p:pic>
        <p:pic>
          <p:nvPicPr>
            <p:cNvPr id="4" name="Picture 2"/>
            <p:cNvPicPr>
              <a:picLocks noChangeAspect="1" noChangeArrowheads="1"/>
            </p:cNvPicPr>
            <p:nvPr/>
          </p:nvPicPr>
          <p:blipFill>
            <a:blip r:embed="rId4" cstate="print"/>
            <a:srcRect/>
            <a:stretch>
              <a:fillRect/>
            </a:stretch>
          </p:blipFill>
          <p:spPr bwMode="auto">
            <a:xfrm>
              <a:off x="5867400" y="533400"/>
              <a:ext cx="2612572" cy="2177143"/>
            </a:xfrm>
            <a:prstGeom prst="rect">
              <a:avLst/>
            </a:prstGeom>
            <a:noFill/>
            <a:ln w="9525">
              <a:noFill/>
              <a:miter lim="800000"/>
              <a:headEnd/>
              <a:tailEnd/>
            </a:ln>
            <a:effectLst/>
          </p:spPr>
        </p:pic>
      </p:grpSp>
      <p:pic>
        <p:nvPicPr>
          <p:cNvPr id="2051" name="Picture 3"/>
          <p:cNvPicPr>
            <a:picLocks noChangeAspect="1" noChangeArrowheads="1"/>
          </p:cNvPicPr>
          <p:nvPr/>
        </p:nvPicPr>
        <p:blipFill>
          <a:blip r:embed="rId5" cstate="print"/>
          <a:srcRect/>
          <a:stretch>
            <a:fillRect/>
          </a:stretch>
        </p:blipFill>
        <p:spPr bwMode="auto">
          <a:xfrm>
            <a:off x="0" y="0"/>
            <a:ext cx="6324600" cy="6872732"/>
          </a:xfrm>
          <a:prstGeom prst="rect">
            <a:avLst/>
          </a:prstGeom>
          <a:noFill/>
          <a:ln w="9525">
            <a:noFill/>
            <a:miter lim="800000"/>
            <a:headEnd/>
            <a:tailEnd/>
          </a:ln>
          <a:effectLst/>
        </p:spPr>
      </p:pic>
      <p:sp>
        <p:nvSpPr>
          <p:cNvPr id="2" name="TextBox 1"/>
          <p:cNvSpPr txBox="1"/>
          <p:nvPr/>
        </p:nvSpPr>
        <p:spPr>
          <a:xfrm>
            <a:off x="0" y="0"/>
            <a:ext cx="6096000" cy="1323439"/>
          </a:xfrm>
          <a:prstGeom prst="rect">
            <a:avLst/>
          </a:prstGeom>
          <a:solidFill>
            <a:srgbClr val="FFFFCC">
              <a:alpha val="50196"/>
            </a:srgbClr>
          </a:solidFill>
        </p:spPr>
        <p:txBody>
          <a:bodyPr wrap="square" rtlCol="0">
            <a:spAutoFit/>
          </a:bodyPr>
          <a:lstStyle/>
          <a:p>
            <a:pPr algn="ctr"/>
            <a:r>
              <a:rPr lang="en-US" sz="4000" dirty="0" smtClean="0">
                <a:solidFill>
                  <a:srgbClr val="003300"/>
                </a:solidFill>
                <a:effectLst>
                  <a:outerShdw blurRad="38100" dist="38100" dir="2700000" algn="tl">
                    <a:srgbClr val="000000">
                      <a:alpha val="43137"/>
                    </a:srgbClr>
                  </a:outerShdw>
                </a:effectLst>
              </a:rPr>
              <a:t>What key events does Friedman surface?</a:t>
            </a:r>
            <a:endParaRPr lang="en-US" sz="4000" dirty="0">
              <a:solidFill>
                <a:srgbClr val="003300"/>
              </a:solidFill>
              <a:effectLst>
                <a:outerShdw blurRad="38100" dist="38100" dir="2700000" algn="tl">
                  <a:srgbClr val="000000">
                    <a:alpha val="43137"/>
                  </a:srgbClr>
                </a:outerShdw>
              </a:effectLst>
            </a:endParaRPr>
          </a:p>
        </p:txBody>
      </p:sp>
      <p:sp>
        <p:nvSpPr>
          <p:cNvPr id="7" name="TextBox 6"/>
          <p:cNvSpPr txBox="1"/>
          <p:nvPr/>
        </p:nvSpPr>
        <p:spPr>
          <a:xfrm>
            <a:off x="0" y="3733800"/>
            <a:ext cx="5105400" cy="1323439"/>
          </a:xfrm>
          <a:prstGeom prst="rect">
            <a:avLst/>
          </a:prstGeom>
          <a:solidFill>
            <a:srgbClr val="FFFFCC">
              <a:alpha val="50196"/>
            </a:srgbClr>
          </a:solidFill>
        </p:spPr>
        <p:txBody>
          <a:bodyPr wrap="square" rtlCol="0">
            <a:spAutoFit/>
          </a:bodyPr>
          <a:lstStyle/>
          <a:p>
            <a:pPr algn="ctr"/>
            <a:r>
              <a:rPr lang="en-US" sz="4000" dirty="0" smtClean="0">
                <a:solidFill>
                  <a:srgbClr val="003300"/>
                </a:solidFill>
                <a:effectLst>
                  <a:outerShdw blurRad="38100" dist="38100" dir="2700000" algn="tl">
                    <a:srgbClr val="000000">
                      <a:alpha val="43137"/>
                    </a:srgbClr>
                  </a:outerShdw>
                </a:effectLst>
              </a:rPr>
              <a:t>What are Friedman’s other flatteners?</a:t>
            </a:r>
            <a:endParaRPr lang="en-US" sz="4000" dirty="0">
              <a:solidFill>
                <a:srgbClr val="003300"/>
              </a:solidFill>
              <a:effectLst>
                <a:outerShdw blurRad="38100" dist="38100" dir="2700000" algn="tl">
                  <a:srgbClr val="000000">
                    <a:alpha val="43137"/>
                  </a:srgbClr>
                </a:outerShdw>
              </a:effectLst>
            </a:endParaRPr>
          </a:p>
        </p:txBody>
      </p:sp>
      <p:sp>
        <p:nvSpPr>
          <p:cNvPr id="9" name="TextBox 8"/>
          <p:cNvSpPr txBox="1"/>
          <p:nvPr/>
        </p:nvSpPr>
        <p:spPr>
          <a:xfrm>
            <a:off x="457200" y="4919008"/>
            <a:ext cx="5105400" cy="1938992"/>
          </a:xfrm>
          <a:prstGeom prst="rect">
            <a:avLst/>
          </a:prstGeom>
          <a:solidFill>
            <a:srgbClr val="FFFFCC">
              <a:alpha val="50196"/>
            </a:srgbClr>
          </a:solidFill>
        </p:spPr>
        <p:txBody>
          <a:bodyPr wrap="square" rtlCol="0">
            <a:spAutoFit/>
          </a:bodyPr>
          <a:lstStyle/>
          <a:p>
            <a:pPr algn="ctr"/>
            <a:r>
              <a:rPr lang="en-US" sz="4000" dirty="0" smtClean="0">
                <a:solidFill>
                  <a:srgbClr val="003300"/>
                </a:solidFill>
                <a:effectLst>
                  <a:outerShdw blurRad="38100" dist="38100" dir="2700000" algn="tl">
                    <a:srgbClr val="000000">
                      <a:alpha val="43137"/>
                    </a:srgbClr>
                  </a:outerShdw>
                </a:effectLst>
              </a:rPr>
              <a:t>What are the implications on the nature of work?</a:t>
            </a:r>
            <a:endParaRPr lang="en-US" sz="4000" dirty="0">
              <a:solidFill>
                <a:srgbClr val="003300"/>
              </a:solidFill>
              <a:effectLst>
                <a:outerShdw blurRad="38100" dist="38100" dir="2700000" algn="tl">
                  <a:srgbClr val="000000">
                    <a:alpha val="43137"/>
                  </a:srgbClr>
                </a:outerShdw>
              </a:effectLst>
            </a:endParaRPr>
          </a:p>
        </p:txBody>
      </p:sp>
      <p:sp>
        <p:nvSpPr>
          <p:cNvPr id="10" name="TextBox 9"/>
          <p:cNvSpPr txBox="1"/>
          <p:nvPr/>
        </p:nvSpPr>
        <p:spPr>
          <a:xfrm>
            <a:off x="1295400" y="1295400"/>
            <a:ext cx="5105400" cy="2554545"/>
          </a:xfrm>
          <a:prstGeom prst="rect">
            <a:avLst/>
          </a:prstGeom>
          <a:solidFill>
            <a:srgbClr val="FFFFCC">
              <a:alpha val="50196"/>
            </a:srgbClr>
          </a:solidFill>
        </p:spPr>
        <p:txBody>
          <a:bodyPr wrap="square" rtlCol="0">
            <a:spAutoFit/>
          </a:bodyPr>
          <a:lstStyle/>
          <a:p>
            <a:pPr algn="ctr"/>
            <a:r>
              <a:rPr lang="en-US" sz="4000" dirty="0" smtClean="0">
                <a:solidFill>
                  <a:srgbClr val="003300"/>
                </a:solidFill>
                <a:effectLst>
                  <a:outerShdw blurRad="38100" dist="38100" dir="2700000" algn="tl">
                    <a:srgbClr val="000000">
                      <a:alpha val="43137"/>
                    </a:srgbClr>
                  </a:outerShdw>
                </a:effectLst>
              </a:rPr>
              <a:t>What are the implications on the nature of the enterprise?</a:t>
            </a:r>
            <a:endParaRPr lang="en-US" sz="4000" dirty="0">
              <a:solidFill>
                <a:srgbClr val="003300"/>
              </a:solidFill>
              <a:effectLst>
                <a:outerShdw blurRad="38100" dist="38100" dir="2700000" algn="tl">
                  <a:srgbClr val="000000">
                    <a:alpha val="43137"/>
                  </a:srgbClr>
                </a:outerShdw>
              </a:effectLst>
            </a:endParaRPr>
          </a:p>
        </p:txBody>
      </p:sp>
      <p:sp>
        <p:nvSpPr>
          <p:cNvPr id="12" name="Slide Number Placeholder 11"/>
          <p:cNvSpPr>
            <a:spLocks noGrp="1"/>
          </p:cNvSpPr>
          <p:nvPr>
            <p:ph type="sldNum" sz="quarter" idx="12"/>
          </p:nvPr>
        </p:nvSpPr>
        <p:spPr/>
        <p:txBody>
          <a:bodyPr/>
          <a:lstStyle/>
          <a:p>
            <a:fld id="{3439DEDF-748B-48DA-8ED1-C8D2BF07B1D4}" type="slidenum">
              <a:rPr lang="en-US" smtClean="0"/>
              <a:pPr/>
              <a:t>4</a:t>
            </a:fld>
            <a:endParaRPr lang="en-US" dirty="0"/>
          </a:p>
        </p:txBody>
      </p:sp>
      <p:sp>
        <p:nvSpPr>
          <p:cNvPr id="13" name="Rectangle 12"/>
          <p:cNvSpPr/>
          <p:nvPr/>
        </p:nvSpPr>
        <p:spPr>
          <a:xfrm>
            <a:off x="6324600" y="2514600"/>
            <a:ext cx="2819400" cy="2554545"/>
          </a:xfrm>
          <a:prstGeom prst="rect">
            <a:avLst/>
          </a:prstGeom>
          <a:solidFill>
            <a:srgbClr val="FFFFCC">
              <a:alpha val="50000"/>
            </a:srgbClr>
          </a:solidFill>
        </p:spPr>
        <p:txBody>
          <a:bodyPr wrap="square">
            <a:spAutoFit/>
          </a:bodyPr>
          <a:lstStyle/>
          <a:p>
            <a:pPr algn="ctr"/>
            <a:r>
              <a:rPr lang="en-US" sz="3200" dirty="0" smtClean="0">
                <a:solidFill>
                  <a:srgbClr val="003300"/>
                </a:solidFill>
                <a:latin typeface="Arial Narrow" pitchFamily="34" charset="0"/>
              </a:rPr>
              <a:t>Outsourcing</a:t>
            </a:r>
          </a:p>
          <a:p>
            <a:pPr algn="ctr"/>
            <a:r>
              <a:rPr lang="en-US" sz="3200" dirty="0" smtClean="0">
                <a:solidFill>
                  <a:srgbClr val="003300"/>
                </a:solidFill>
                <a:latin typeface="Arial Narrow" pitchFamily="34" charset="0"/>
              </a:rPr>
              <a:t>Insourcing</a:t>
            </a:r>
          </a:p>
          <a:p>
            <a:pPr algn="ctr"/>
            <a:r>
              <a:rPr lang="en-US" sz="3200" dirty="0" smtClean="0">
                <a:solidFill>
                  <a:srgbClr val="003300"/>
                </a:solidFill>
                <a:latin typeface="Arial Narrow" pitchFamily="34" charset="0"/>
              </a:rPr>
              <a:t>Offshoring</a:t>
            </a:r>
          </a:p>
          <a:p>
            <a:pPr algn="ctr"/>
            <a:r>
              <a:rPr lang="en-US" sz="3200" dirty="0" smtClean="0">
                <a:solidFill>
                  <a:srgbClr val="003300"/>
                </a:solidFill>
                <a:latin typeface="Arial Narrow" pitchFamily="34" charset="0"/>
              </a:rPr>
              <a:t>Supply Chaining</a:t>
            </a:r>
          </a:p>
          <a:p>
            <a:pPr algn="ctr"/>
            <a:r>
              <a:rPr lang="en-US" sz="3200" dirty="0" smtClean="0">
                <a:solidFill>
                  <a:srgbClr val="003300"/>
                </a:solidFill>
                <a:latin typeface="Arial Narrow" pitchFamily="34" charset="0"/>
              </a:rPr>
              <a:t>Open </a:t>
            </a:r>
            <a:r>
              <a:rPr lang="en-US" sz="3200" dirty="0" smtClean="0">
                <a:solidFill>
                  <a:srgbClr val="003300"/>
                </a:solidFill>
                <a:latin typeface="Arial Narrow" pitchFamily="34" charset="0"/>
              </a:rPr>
              <a:t>Sourcing</a:t>
            </a:r>
            <a:endParaRPr lang="en-US" sz="3200" dirty="0" smtClean="0">
              <a:solidFill>
                <a:srgbClr val="003300"/>
              </a:solidFill>
              <a:latin typeface="Arial Narrow" pitchFamily="34" charset="0"/>
            </a:endParaRPr>
          </a:p>
        </p:txBody>
      </p:sp>
      <p:sp>
        <p:nvSpPr>
          <p:cNvPr id="11" name="Rectangle 10"/>
          <p:cNvSpPr/>
          <p:nvPr/>
        </p:nvSpPr>
        <p:spPr>
          <a:xfrm>
            <a:off x="8610600" y="-228600"/>
            <a:ext cx="2819400" cy="6858000"/>
          </a:xfrm>
          <a:prstGeom prst="rect">
            <a:avLst/>
          </a:prstGeom>
          <a:solidFill>
            <a:srgbClr val="DEFCBA">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6324600" y="5075604"/>
            <a:ext cx="2819400" cy="1569660"/>
          </a:xfrm>
          <a:prstGeom prst="rect">
            <a:avLst/>
          </a:prstGeom>
          <a:solidFill>
            <a:srgbClr val="FFFFCC">
              <a:alpha val="50000"/>
            </a:srgbClr>
          </a:solidFill>
        </p:spPr>
        <p:txBody>
          <a:bodyPr wrap="square">
            <a:spAutoFit/>
          </a:bodyPr>
          <a:lstStyle/>
          <a:p>
            <a:pPr algn="ctr"/>
            <a:r>
              <a:rPr lang="en-US" sz="3200" dirty="0">
                <a:solidFill>
                  <a:srgbClr val="003300"/>
                </a:solidFill>
                <a:latin typeface="Arial Narrow" pitchFamily="34" charset="0"/>
              </a:rPr>
              <a:t>Informing</a:t>
            </a:r>
          </a:p>
          <a:p>
            <a:pPr algn="ctr"/>
            <a:r>
              <a:rPr lang="en-US" sz="3200" dirty="0">
                <a:solidFill>
                  <a:srgbClr val="003300"/>
                </a:solidFill>
                <a:latin typeface="Arial Narrow" pitchFamily="34" charset="0"/>
              </a:rPr>
              <a:t>Ubiquitous Access</a:t>
            </a:r>
          </a:p>
        </p:txBody>
      </p:sp>
    </p:spTree>
    <p:extLst>
      <p:ext uri="{BB962C8B-B14F-4D97-AF65-F5344CB8AC3E}">
        <p14:creationId xmlns:p14="http://schemas.microsoft.com/office/powerpoint/2010/main" val="251243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63" presetClass="path" presetSubtype="0" accel="50000" decel="50000" fill="hold" nodeType="withEffect">
                                  <p:stCondLst>
                                    <p:cond delay="0"/>
                                  </p:stCondLst>
                                  <p:childTnLst>
                                    <p:animMotion origin="layout" path="M -1.38889E-6 -2.22222E-6 L 0.32622 -0.00347 " pathEditMode="relative" rAng="0" ptsTypes="AA">
                                      <p:cBhvr>
                                        <p:cTn id="9" dur="2000" fill="hold"/>
                                        <p:tgtEl>
                                          <p:spTgt spid="6"/>
                                        </p:tgtEl>
                                        <p:attrNameLst>
                                          <p:attrName>ppt_x</p:attrName>
                                          <p:attrName>ppt_y</p:attrName>
                                        </p:attrNameLst>
                                      </p:cBhvr>
                                      <p:rCtr x="16300" y="-2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xit" presetSubtype="0" fill="hold"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8">
                                            <p:bg/>
                                          </p:spTgt>
                                        </p:tgtEl>
                                        <p:attrNameLst>
                                          <p:attrName>style.visibility</p:attrName>
                                        </p:attrNameLst>
                                      </p:cBhvr>
                                      <p:to>
                                        <p:strVal val="visible"/>
                                      </p:to>
                                    </p:set>
                                    <p:animEffect transition="in" filter="fade">
                                      <p:cBhvr>
                                        <p:cTn id="20" dur="2000"/>
                                        <p:tgtEl>
                                          <p:spTgt spid="8">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2000"/>
                                        <p:tgtEl>
                                          <p:spTgt spid="8">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2000"/>
                                        <p:tgtEl>
                                          <p:spTgt spid="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20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bg/>
                                          </p:spTgt>
                                        </p:tgtEl>
                                        <p:attrNameLst>
                                          <p:attrName>style.visibility</p:attrName>
                                        </p:attrNameLst>
                                      </p:cBhvr>
                                      <p:to>
                                        <p:strVal val="visible"/>
                                      </p:to>
                                    </p:set>
                                    <p:animEffect transition="in" filter="fade">
                                      <p:cBhvr>
                                        <p:cTn id="47" dur="2000"/>
                                        <p:tgtEl>
                                          <p:spTgt spid="13">
                                            <p:bg/>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Effect transition="in" filter="fade">
                                      <p:cBhvr>
                                        <p:cTn id="52" dur="2000"/>
                                        <p:tgtEl>
                                          <p:spTgt spid="1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xEl>
                                              <p:pRg st="1" end="1"/>
                                            </p:txEl>
                                          </p:spTgt>
                                        </p:tgtEl>
                                        <p:attrNameLst>
                                          <p:attrName>style.visibility</p:attrName>
                                        </p:attrNameLst>
                                      </p:cBhvr>
                                      <p:to>
                                        <p:strVal val="visible"/>
                                      </p:to>
                                    </p:set>
                                    <p:animEffect transition="in" filter="fade">
                                      <p:cBhvr>
                                        <p:cTn id="57" dur="2000"/>
                                        <p:tgtEl>
                                          <p:spTgt spid="13">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xEl>
                                              <p:pRg st="2" end="2"/>
                                            </p:txEl>
                                          </p:spTgt>
                                        </p:tgtEl>
                                        <p:attrNameLst>
                                          <p:attrName>style.visibility</p:attrName>
                                        </p:attrNameLst>
                                      </p:cBhvr>
                                      <p:to>
                                        <p:strVal val="visible"/>
                                      </p:to>
                                    </p:set>
                                    <p:animEffect transition="in" filter="fade">
                                      <p:cBhvr>
                                        <p:cTn id="62" dur="2000"/>
                                        <p:tgtEl>
                                          <p:spTgt spid="13">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
                                            <p:txEl>
                                              <p:pRg st="3" end="3"/>
                                            </p:txEl>
                                          </p:spTgt>
                                        </p:tgtEl>
                                        <p:attrNameLst>
                                          <p:attrName>style.visibility</p:attrName>
                                        </p:attrNameLst>
                                      </p:cBhvr>
                                      <p:to>
                                        <p:strVal val="visible"/>
                                      </p:to>
                                    </p:set>
                                    <p:animEffect transition="in" filter="fade">
                                      <p:cBhvr>
                                        <p:cTn id="67" dur="2000"/>
                                        <p:tgtEl>
                                          <p:spTgt spid="13">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
                                            <p:txEl>
                                              <p:pRg st="4" end="4"/>
                                            </p:txEl>
                                          </p:spTgt>
                                        </p:tgtEl>
                                        <p:attrNameLst>
                                          <p:attrName>style.visibility</p:attrName>
                                        </p:attrNameLst>
                                      </p:cBhvr>
                                      <p:to>
                                        <p:strVal val="visible"/>
                                      </p:to>
                                    </p:set>
                                    <p:animEffect transition="in" filter="fade">
                                      <p:cBhvr>
                                        <p:cTn id="72" dur="2000"/>
                                        <p:tgtEl>
                                          <p:spTgt spid="13">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7"/>
                                        </p:tgtEl>
                                      </p:cBhvr>
                                    </p:animEffect>
                                    <p:set>
                                      <p:cBhvr>
                                        <p:cTn id="77" dur="1" fill="hold">
                                          <p:stCondLst>
                                            <p:cond delay="499"/>
                                          </p:stCondLst>
                                        </p:cTn>
                                        <p:tgtEl>
                                          <p:spTgt spid="7"/>
                                        </p:tgtEl>
                                        <p:attrNameLst>
                                          <p:attrName>style.visibility</p:attrName>
                                        </p:attrNameLst>
                                      </p:cBhvr>
                                      <p:to>
                                        <p:strVal val="hidden"/>
                                      </p:to>
                                    </p:se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9"/>
                                        </p:tgtEl>
                                      </p:cBhvr>
                                    </p:animEffect>
                                    <p:set>
                                      <p:cBhvr>
                                        <p:cTn id="86" dur="1" fill="hold">
                                          <p:stCondLst>
                                            <p:cond delay="499"/>
                                          </p:stCondLst>
                                        </p:cTn>
                                        <p:tgtEl>
                                          <p:spTgt spid="9"/>
                                        </p:tgtEl>
                                        <p:attrNameLst>
                                          <p:attrName>style.visibility</p:attrName>
                                        </p:attrNameLst>
                                      </p:cBhvr>
                                      <p:to>
                                        <p:strVal val="hidden"/>
                                      </p:to>
                                    </p:se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10"/>
                                        </p:tgtEl>
                                      </p:cBhvr>
                                    </p:animEffect>
                                    <p:set>
                                      <p:cBhvr>
                                        <p:cTn id="95" dur="1" fill="hold">
                                          <p:stCondLst>
                                            <p:cond delay="499"/>
                                          </p:stCondLst>
                                        </p:cTn>
                                        <p:tgtEl>
                                          <p:spTgt spid="10"/>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6">
                                            <p:bg/>
                                          </p:spTgt>
                                        </p:tgtEl>
                                        <p:attrNameLst>
                                          <p:attrName>style.visibility</p:attrName>
                                        </p:attrNameLst>
                                      </p:cBhvr>
                                      <p:to>
                                        <p:strVal val="visible"/>
                                      </p:to>
                                    </p:set>
                                    <p:animEffect transition="in" filter="fade">
                                      <p:cBhvr>
                                        <p:cTn id="98" dur="2000"/>
                                        <p:tgtEl>
                                          <p:spTgt spid="16">
                                            <p:bg/>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
                                            <p:txEl>
                                              <p:pRg st="0" end="0"/>
                                            </p:txEl>
                                          </p:spTgt>
                                        </p:tgtEl>
                                        <p:attrNameLst>
                                          <p:attrName>style.visibility</p:attrName>
                                        </p:attrNameLst>
                                      </p:cBhvr>
                                      <p:to>
                                        <p:strVal val="visible"/>
                                      </p:to>
                                    </p:set>
                                    <p:animEffect transition="in" filter="fade">
                                      <p:cBhvr>
                                        <p:cTn id="103" dur="2000"/>
                                        <p:tgtEl>
                                          <p:spTgt spid="16">
                                            <p:txEl>
                                              <p:pRg st="0" end="0"/>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6">
                                            <p:txEl>
                                              <p:pRg st="1" end="1"/>
                                            </p:txEl>
                                          </p:spTgt>
                                        </p:tgtEl>
                                        <p:attrNameLst>
                                          <p:attrName>style.visibility</p:attrName>
                                        </p:attrNameLst>
                                      </p:cBhvr>
                                      <p:to>
                                        <p:strVal val="visible"/>
                                      </p:to>
                                    </p:set>
                                    <p:animEffect transition="in" filter="fade">
                                      <p:cBhvr>
                                        <p:cTn id="108" dur="20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2" grpId="0" animBg="1"/>
      <p:bldP spid="2" grpId="1" animBg="1"/>
      <p:bldP spid="7" grpId="0" animBg="1"/>
      <p:bldP spid="7" grpId="1" animBg="1"/>
      <p:bldP spid="9" grpId="0" animBg="1"/>
      <p:bldP spid="9" grpId="1" animBg="1"/>
      <p:bldP spid="10" grpId="0" animBg="1"/>
      <p:bldP spid="10" grpId="1" animBg="1"/>
      <p:bldP spid="13" grpId="0" uiExpand="1" build="p" animBg="1"/>
      <p:bldP spid="11" grpId="0" animBg="1"/>
      <p:bldP spid="16"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mnergroup.com/wp-content/uploads/2011/01/man-on-phone-consult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035971"/>
            <a:ext cx="3962400" cy="4343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1" y="4267200"/>
            <a:ext cx="5181600" cy="1981200"/>
          </a:xfrm>
        </p:spPr>
        <p:txBody>
          <a:bodyPr/>
          <a:lstStyle/>
          <a:p>
            <a:r>
              <a:rPr lang="en-US" dirty="0" smtClean="0"/>
              <a:t>Your take away from all of this</a:t>
            </a:r>
            <a:endParaRPr lang="en-US" dirty="0"/>
          </a:p>
        </p:txBody>
      </p:sp>
      <p:sp>
        <p:nvSpPr>
          <p:cNvPr id="4" name="Rounded Rectangular Callout 3"/>
          <p:cNvSpPr/>
          <p:nvPr/>
        </p:nvSpPr>
        <p:spPr>
          <a:xfrm>
            <a:off x="21336" y="457200"/>
            <a:ext cx="6039672" cy="3352800"/>
          </a:xfrm>
          <a:prstGeom prst="wedgeRoundRectCallout">
            <a:avLst>
              <a:gd name="adj1" fmla="val 75912"/>
              <a:gd name="adj2" fmla="val 30041"/>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Sarah, here is what you should remember.</a:t>
            </a:r>
          </a:p>
          <a:p>
            <a:pPr marL="342900" indent="-342900">
              <a:buAutoNum type="arabicPeriod"/>
            </a:pPr>
            <a:r>
              <a:rPr lang="en-US" dirty="0" smtClean="0"/>
              <a:t>Models are abstractions.</a:t>
            </a:r>
          </a:p>
          <a:p>
            <a:pPr marL="342900" indent="-342900">
              <a:buAutoNum type="arabicPeriod"/>
            </a:pPr>
            <a:r>
              <a:rPr lang="en-US" dirty="0" smtClean="0"/>
              <a:t>These networking models simply help us keep track of protocols and map how they relate to one another.</a:t>
            </a:r>
          </a:p>
          <a:p>
            <a:pPr marL="342900" indent="-342900">
              <a:buAutoNum type="arabicPeriod"/>
            </a:pPr>
            <a:r>
              <a:rPr lang="en-US" dirty="0" smtClean="0"/>
              <a:t>We can use these models to keep track of what kinds of issues are important to address when constructing a networking solution.</a:t>
            </a:r>
          </a:p>
          <a:p>
            <a:pPr marL="342900" indent="-342900">
              <a:buAutoNum type="arabicPeriod"/>
            </a:pPr>
            <a:r>
              <a:rPr lang="en-US" dirty="0" smtClean="0"/>
              <a:t>We make decisions among like technologies at the same layer.</a:t>
            </a:r>
          </a:p>
          <a:p>
            <a:pPr marL="342900" indent="-342900">
              <a:buAutoNum type="arabicPeriod"/>
            </a:pPr>
            <a:r>
              <a:rPr lang="en-US" dirty="0" smtClean="0"/>
              <a:t>All layers must be addressed for a successful networking solution.</a:t>
            </a:r>
          </a:p>
        </p:txBody>
      </p:sp>
      <p:sp>
        <p:nvSpPr>
          <p:cNvPr id="6" name="Slide Number Placeholder 5"/>
          <p:cNvSpPr>
            <a:spLocks noGrp="1"/>
          </p:cNvSpPr>
          <p:nvPr>
            <p:ph type="sldNum" sz="quarter" idx="12"/>
          </p:nvPr>
        </p:nvSpPr>
        <p:spPr/>
        <p:txBody>
          <a:bodyPr/>
          <a:lstStyle/>
          <a:p>
            <a:fld id="{904EE2AA-B616-4104-BCDB-C0AAC4681B0E}" type="slidenum">
              <a:rPr lang="en-US" smtClean="0"/>
              <a:pPr/>
              <a:t>40</a:t>
            </a:fld>
            <a:endParaRPr lang="en-US"/>
          </a:p>
        </p:txBody>
      </p:sp>
    </p:spTree>
    <p:extLst>
      <p:ext uri="{BB962C8B-B14F-4D97-AF65-F5344CB8AC3E}">
        <p14:creationId xmlns:p14="http://schemas.microsoft.com/office/powerpoint/2010/main" val="99536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20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20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20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20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439DEDF-748B-48DA-8ED1-C8D2BF07B1D4}" type="slidenum">
              <a:rPr lang="en-US" smtClean="0"/>
              <a:pPr/>
              <a:t>41</a:t>
            </a:fld>
            <a:endParaRPr lang="en-US"/>
          </a:p>
        </p:txBody>
      </p:sp>
      <p:sp>
        <p:nvSpPr>
          <p:cNvPr id="4" name="Title 3"/>
          <p:cNvSpPr>
            <a:spLocks noGrp="1"/>
          </p:cNvSpPr>
          <p:nvPr>
            <p:ph type="title"/>
          </p:nvPr>
        </p:nvSpPr>
        <p:spPr>
          <a:xfrm>
            <a:off x="6248400" y="3429000"/>
            <a:ext cx="2514600" cy="2619568"/>
          </a:xfrm>
        </p:spPr>
        <p:txBody>
          <a:bodyPr/>
          <a:lstStyle/>
          <a:p>
            <a:r>
              <a:rPr lang="en-US" dirty="0" smtClean="0"/>
              <a:t>Next class… the LAN</a:t>
            </a:r>
            <a:endParaRPr lang="en-US" dirty="0"/>
          </a:p>
        </p:txBody>
      </p:sp>
      <p:sp>
        <p:nvSpPr>
          <p:cNvPr id="5" name="Content Placeholder 4"/>
          <p:cNvSpPr>
            <a:spLocks noGrp="1"/>
          </p:cNvSpPr>
          <p:nvPr>
            <p:ph sz="quarter" idx="13"/>
          </p:nvPr>
        </p:nvSpPr>
        <p:spPr>
          <a:xfrm>
            <a:off x="647700" y="304800"/>
            <a:ext cx="8153400" cy="1859280"/>
          </a:xfrm>
        </p:spPr>
        <p:txBody>
          <a:bodyPr/>
          <a:lstStyle/>
          <a:p>
            <a:r>
              <a:rPr lang="en-US" dirty="0" smtClean="0"/>
              <a:t>The models are just way of explaining the rules for communications between nodes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81200"/>
            <a:ext cx="6096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 y="6642705"/>
            <a:ext cx="838200" cy="200055"/>
          </a:xfrm>
          <a:prstGeom prst="rect">
            <a:avLst/>
          </a:prstGeom>
          <a:noFill/>
        </p:spPr>
        <p:txBody>
          <a:bodyPr wrap="square" rtlCol="0">
            <a:spAutoFit/>
          </a:bodyPr>
          <a:lstStyle/>
          <a:p>
            <a:r>
              <a:rPr lang="en-US" sz="700" dirty="0" smtClean="0"/>
              <a:t>©Cisco 2010</a:t>
            </a:r>
            <a:endParaRPr lang="en-US" sz="700" dirty="0"/>
          </a:p>
        </p:txBody>
      </p:sp>
    </p:spTree>
    <p:extLst>
      <p:ext uri="{BB962C8B-B14F-4D97-AF65-F5344CB8AC3E}">
        <p14:creationId xmlns:p14="http://schemas.microsoft.com/office/powerpoint/2010/main" val="8298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3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Syllabus</a:t>
            </a:r>
            <a:endParaRPr lang="en-US" dirty="0"/>
          </a:p>
        </p:txBody>
      </p:sp>
      <p:sp>
        <p:nvSpPr>
          <p:cNvPr id="2" name="Slide Number Placeholder 1"/>
          <p:cNvSpPr>
            <a:spLocks noGrp="1"/>
          </p:cNvSpPr>
          <p:nvPr>
            <p:ph type="sldNum" sz="quarter" idx="12"/>
          </p:nvPr>
        </p:nvSpPr>
        <p:spPr/>
        <p:txBody>
          <a:bodyPr/>
          <a:lstStyle/>
          <a:p>
            <a:fld id="{3439DEDF-748B-48DA-8ED1-C8D2BF07B1D4}" type="slidenum">
              <a:rPr lang="en-US" smtClean="0"/>
              <a:pPr/>
              <a:t>42</a:t>
            </a:fld>
            <a:endParaRPr lang="en-US"/>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754380"/>
            <a:ext cx="4019550" cy="361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3937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What subjects will we cover?</a:t>
            </a:r>
            <a:endParaRPr lang="en-US" dirty="0"/>
          </a:p>
        </p:txBody>
      </p:sp>
      <p:sp>
        <p:nvSpPr>
          <p:cNvPr id="3" name="Slide Number Placeholder 2"/>
          <p:cNvSpPr>
            <a:spLocks noGrp="1"/>
          </p:cNvSpPr>
          <p:nvPr>
            <p:ph type="sldNum" sz="quarter" idx="12"/>
          </p:nvPr>
        </p:nvSpPr>
        <p:spPr/>
        <p:txBody>
          <a:bodyPr/>
          <a:lstStyle/>
          <a:p>
            <a:fld id="{3439DEDF-748B-48DA-8ED1-C8D2BF07B1D4}" type="slidenum">
              <a:rPr lang="en-US" smtClean="0"/>
              <a:pPr/>
              <a:t>43</a:t>
            </a:fld>
            <a:endParaRPr lang="en-US"/>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143000"/>
            <a:ext cx="7772400" cy="461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33592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763000" cy="1447800"/>
          </a:xfrm>
        </p:spPr>
        <p:txBody>
          <a:bodyPr/>
          <a:lstStyle/>
          <a:p>
            <a:pPr algn="ctr"/>
            <a:r>
              <a:rPr lang="en-US" sz="3200" dirty="0"/>
              <a:t>Local Area Networks, </a:t>
            </a:r>
            <a:r>
              <a:rPr lang="en-US" sz="3200" dirty="0" smtClean="0"/>
              <a:t>Protocols as </a:t>
            </a:r>
            <a:r>
              <a:rPr lang="en-US" sz="3200" dirty="0"/>
              <a:t>they </a:t>
            </a:r>
            <a:r>
              <a:rPr lang="en-US" sz="3200" dirty="0" smtClean="0"/>
              <a:t>support, Enterprise Applications</a:t>
            </a:r>
            <a:r>
              <a:rPr lang="en-US" sz="4000" dirty="0"/>
              <a:t/>
            </a:r>
            <a:br>
              <a:rPr lang="en-US" sz="4000" dirty="0"/>
            </a:br>
            <a:endParaRPr lang="en-US" sz="4000" dirty="0"/>
          </a:p>
        </p:txBody>
      </p:sp>
      <p:sp>
        <p:nvSpPr>
          <p:cNvPr id="3" name="Slide Number Placeholder 2"/>
          <p:cNvSpPr>
            <a:spLocks noGrp="1"/>
          </p:cNvSpPr>
          <p:nvPr>
            <p:ph type="sldNum" sz="quarter" idx="12"/>
          </p:nvPr>
        </p:nvSpPr>
        <p:spPr>
          <a:xfrm>
            <a:off x="0" y="6467475"/>
            <a:ext cx="457200" cy="365125"/>
          </a:xfrm>
        </p:spPr>
        <p:txBody>
          <a:bodyPr/>
          <a:lstStyle/>
          <a:p>
            <a:fld id="{3439DEDF-748B-48DA-8ED1-C8D2BF07B1D4}" type="slidenum">
              <a:rPr lang="en-US" smtClean="0"/>
              <a:pPr/>
              <a:t>44</a:t>
            </a:fld>
            <a:endParaRPr lang="en-US"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371600"/>
            <a:ext cx="8010525" cy="505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37109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00600"/>
            <a:ext cx="6512511" cy="1143000"/>
          </a:xfrm>
        </p:spPr>
        <p:txBody>
          <a:bodyPr/>
          <a:lstStyle/>
          <a:p>
            <a:r>
              <a:rPr lang="en-US" dirty="0" smtClean="0"/>
              <a:t>IT infrastructure</a:t>
            </a:r>
            <a:endParaRPr lang="en-US" dirty="0"/>
          </a:p>
        </p:txBody>
      </p:sp>
      <p:sp>
        <p:nvSpPr>
          <p:cNvPr id="3" name="Slide Number Placeholder 2"/>
          <p:cNvSpPr>
            <a:spLocks noGrp="1"/>
          </p:cNvSpPr>
          <p:nvPr>
            <p:ph type="sldNum" sz="quarter" idx="12"/>
          </p:nvPr>
        </p:nvSpPr>
        <p:spPr/>
        <p:txBody>
          <a:bodyPr/>
          <a:lstStyle/>
          <a:p>
            <a:fld id="{3439DEDF-748B-48DA-8ED1-C8D2BF07B1D4}" type="slidenum">
              <a:rPr lang="en-US" smtClean="0"/>
              <a:pPr/>
              <a:t>45</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533400"/>
            <a:ext cx="285750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875"/>
            <a:ext cx="5711825"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5964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46</a:t>
            </a:fld>
            <a:endParaRPr lang="en-US"/>
          </a:p>
        </p:txBody>
      </p:sp>
      <p:sp>
        <p:nvSpPr>
          <p:cNvPr id="3" name="Title 2"/>
          <p:cNvSpPr>
            <a:spLocks noGrp="1"/>
          </p:cNvSpPr>
          <p:nvPr>
            <p:ph type="title"/>
          </p:nvPr>
        </p:nvSpPr>
        <p:spPr>
          <a:xfrm>
            <a:off x="2631489" y="5181600"/>
            <a:ext cx="6512511" cy="1143000"/>
          </a:xfrm>
        </p:spPr>
        <p:txBody>
          <a:bodyPr/>
          <a:lstStyle/>
          <a:p>
            <a:r>
              <a:rPr lang="en-US" dirty="0" smtClean="0"/>
              <a:t>WANs</a:t>
            </a:r>
            <a:endParaRPr lang="en-US" dirty="0"/>
          </a:p>
        </p:txBody>
      </p:sp>
      <p:sp>
        <p:nvSpPr>
          <p:cNvPr id="4" name="Content Placeholder 3"/>
          <p:cNvSpPr>
            <a:spLocks noGrp="1"/>
          </p:cNvSpPr>
          <p:nvPr>
            <p:ph sz="quarter" idx="13"/>
          </p:nvPr>
        </p:nvSpPr>
        <p:spPr/>
        <p:txBody>
          <a:bodyPr/>
          <a:lstStyle/>
          <a:p>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73"/>
            <a:ext cx="9128800" cy="5043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13250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42900"/>
            <a:ext cx="8686800" cy="1143000"/>
          </a:xfrm>
        </p:spPr>
        <p:txBody>
          <a:bodyPr/>
          <a:lstStyle/>
          <a:p>
            <a:pPr algn="ctr"/>
            <a:r>
              <a:rPr lang="en-US" sz="3600" dirty="0" smtClean="0"/>
              <a:t>Introduction </a:t>
            </a:r>
            <a:r>
              <a:rPr lang="en-US" sz="3600" dirty="0"/>
              <a:t>to Internet </a:t>
            </a:r>
            <a:r>
              <a:rPr lang="en-US" sz="3600" dirty="0" smtClean="0"/>
              <a:t>Infrastructure and Data Center Issues</a:t>
            </a:r>
            <a:r>
              <a:rPr lang="en-US" sz="3600" dirty="0"/>
              <a:t/>
            </a:r>
            <a:br>
              <a:rPr lang="en-US" sz="3600" dirty="0"/>
            </a:br>
            <a:endParaRPr lang="en-US" sz="3600" dirty="0"/>
          </a:p>
        </p:txBody>
      </p:sp>
      <p:sp>
        <p:nvSpPr>
          <p:cNvPr id="3" name="Slide Number Placeholder 2"/>
          <p:cNvSpPr>
            <a:spLocks noGrp="1"/>
          </p:cNvSpPr>
          <p:nvPr>
            <p:ph type="sldNum" sz="quarter" idx="12"/>
          </p:nvPr>
        </p:nvSpPr>
        <p:spPr/>
        <p:txBody>
          <a:bodyPr/>
          <a:lstStyle/>
          <a:p>
            <a:fld id="{3439DEDF-748B-48DA-8ED1-C8D2BF07B1D4}" type="slidenum">
              <a:rPr lang="en-US" smtClean="0"/>
              <a:pPr/>
              <a:t>47</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981200"/>
            <a:ext cx="4770311" cy="377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01584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439DEDF-748B-48DA-8ED1-C8D2BF07B1D4}" type="slidenum">
              <a:rPr lang="en-US" smtClean="0"/>
              <a:pPr/>
              <a:t>48</a:t>
            </a:fld>
            <a:endParaRPr lang="en-US" dirty="0"/>
          </a:p>
        </p:txBody>
      </p:sp>
      <p:sp>
        <p:nvSpPr>
          <p:cNvPr id="2" name="Title 1"/>
          <p:cNvSpPr>
            <a:spLocks noGrp="1"/>
          </p:cNvSpPr>
          <p:nvPr>
            <p:ph type="title"/>
          </p:nvPr>
        </p:nvSpPr>
        <p:spPr>
          <a:xfrm>
            <a:off x="457200" y="152400"/>
            <a:ext cx="8229600" cy="1143000"/>
          </a:xfrm>
        </p:spPr>
        <p:txBody>
          <a:bodyPr>
            <a:normAutofit/>
          </a:bodyPr>
          <a:lstStyle/>
          <a:p>
            <a:pPr lvl="0"/>
            <a:r>
              <a:rPr lang="en-US" sz="5400" dirty="0" smtClean="0"/>
              <a:t>Desktop vs. web client</a:t>
            </a:r>
            <a:endParaRPr lang="en-US" sz="5400" dirty="0"/>
          </a:p>
        </p:txBody>
      </p:sp>
      <p:pic>
        <p:nvPicPr>
          <p:cNvPr id="4" name="Picture 7"/>
          <p:cNvPicPr>
            <a:picLocks noChangeAspect="1" noChangeArrowheads="1"/>
          </p:cNvPicPr>
          <p:nvPr/>
        </p:nvPicPr>
        <p:blipFill>
          <a:blip r:embed="rId3" cstate="print"/>
          <a:srcRect/>
          <a:stretch>
            <a:fillRect/>
          </a:stretch>
        </p:blipFill>
        <p:spPr bwMode="auto">
          <a:xfrm>
            <a:off x="914400" y="1009651"/>
            <a:ext cx="7696200" cy="5772150"/>
          </a:xfrm>
          <a:prstGeom prst="rect">
            <a:avLst/>
          </a:prstGeom>
          <a:noFill/>
          <a:ln w="9525">
            <a:noFill/>
            <a:miter lim="800000"/>
            <a:headEnd/>
            <a:tailEnd/>
          </a:ln>
          <a:effectLst/>
        </p:spPr>
      </p:pic>
    </p:spTree>
    <p:extLst>
      <p:ext uri="{BB962C8B-B14F-4D97-AF65-F5344CB8AC3E}">
        <p14:creationId xmlns:p14="http://schemas.microsoft.com/office/powerpoint/2010/main" val="3487610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439DEDF-748B-48DA-8ED1-C8D2BF07B1D4}" type="slidenum">
              <a:rPr lang="en-US" smtClean="0"/>
              <a:pPr/>
              <a:t>49</a:t>
            </a:fld>
            <a:endParaRPr lang="en-US" dirty="0"/>
          </a:p>
        </p:txBody>
      </p:sp>
      <p:sp>
        <p:nvSpPr>
          <p:cNvPr id="2" name="Title 1"/>
          <p:cNvSpPr>
            <a:spLocks noGrp="1"/>
          </p:cNvSpPr>
          <p:nvPr>
            <p:ph type="title"/>
          </p:nvPr>
        </p:nvSpPr>
        <p:spPr>
          <a:xfrm>
            <a:off x="304800" y="4343400"/>
            <a:ext cx="5943600" cy="1143000"/>
          </a:xfrm>
        </p:spPr>
        <p:txBody>
          <a:bodyPr>
            <a:noAutofit/>
          </a:bodyPr>
          <a:lstStyle/>
          <a:p>
            <a:pPr lvl="0" algn="r"/>
            <a:r>
              <a:rPr lang="en-US" sz="4800" dirty="0" smtClean="0">
                <a:solidFill>
                  <a:schemeClr val="bg1"/>
                </a:solidFill>
              </a:rPr>
              <a:t>open vs. closed source</a:t>
            </a:r>
            <a:endParaRPr lang="en-US" sz="4800" dirty="0">
              <a:solidFill>
                <a:schemeClr val="bg1"/>
              </a:solidFill>
            </a:endParaRPr>
          </a:p>
        </p:txBody>
      </p:sp>
      <p:sp>
        <p:nvSpPr>
          <p:cNvPr id="3" name="Content Placeholder 2"/>
          <p:cNvSpPr>
            <a:spLocks noGrp="1"/>
          </p:cNvSpPr>
          <p:nvPr>
            <p:ph sz="quarter" idx="4294967295"/>
          </p:nvPr>
        </p:nvSpPr>
        <p:spPr>
          <a:xfrm>
            <a:off x="1143000" y="731520"/>
            <a:ext cx="6400800" cy="3474720"/>
          </a:xfrm>
          <a:prstGeom prst="rect">
            <a:avLst/>
          </a:prstGeom>
        </p:spPr>
        <p:txBody>
          <a:bodyPr/>
          <a:lstStyle/>
          <a:p>
            <a:endParaRPr lang="en-US" dirty="0"/>
          </a:p>
        </p:txBody>
      </p:sp>
      <p:pic>
        <p:nvPicPr>
          <p:cNvPr id="4" name="Picture 8"/>
          <p:cNvPicPr>
            <a:picLocks noChangeAspect="1" noChangeArrowheads="1"/>
          </p:cNvPicPr>
          <p:nvPr/>
        </p:nvPicPr>
        <p:blipFill>
          <a:blip r:embed="rId3" cstate="print"/>
          <a:srcRect/>
          <a:stretch>
            <a:fillRect/>
          </a:stretch>
        </p:blipFill>
        <p:spPr bwMode="auto">
          <a:xfrm>
            <a:off x="-62125" y="152400"/>
            <a:ext cx="9282325" cy="6477000"/>
          </a:xfrm>
          <a:prstGeom prst="rect">
            <a:avLst/>
          </a:prstGeom>
          <a:noFill/>
          <a:ln w="9525">
            <a:noFill/>
            <a:miter lim="800000"/>
            <a:headEnd/>
            <a:tailEnd/>
          </a:ln>
          <a:effectLst/>
        </p:spPr>
      </p:pic>
    </p:spTree>
    <p:extLst>
      <p:ext uri="{BB962C8B-B14F-4D97-AF65-F5344CB8AC3E}">
        <p14:creationId xmlns:p14="http://schemas.microsoft.com/office/powerpoint/2010/main" val="4240422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4" descr="http://www.trafficmother.com/wp-content/uploads/2009/02/girl-and-computer.jpg"/>
          <p:cNvPicPr>
            <a:picLocks noChangeAspect="1" noChangeArrowheads="1"/>
          </p:cNvPicPr>
          <p:nvPr/>
        </p:nvPicPr>
        <p:blipFill>
          <a:blip r:embed="rId2" cstate="print"/>
          <a:srcRect/>
          <a:stretch>
            <a:fillRect/>
          </a:stretch>
        </p:blipFill>
        <p:spPr bwMode="auto">
          <a:xfrm>
            <a:off x="-18393" y="385588"/>
            <a:ext cx="4319758" cy="6472412"/>
          </a:xfrm>
          <a:prstGeom prst="rect">
            <a:avLst/>
          </a:prstGeom>
          <a:noFill/>
        </p:spPr>
      </p:pic>
      <p:sp>
        <p:nvSpPr>
          <p:cNvPr id="2" name="Title 1"/>
          <p:cNvSpPr txBox="1">
            <a:spLocks/>
          </p:cNvSpPr>
          <p:nvPr/>
        </p:nvSpPr>
        <p:spPr>
          <a:xfrm>
            <a:off x="3886200" y="1295400"/>
            <a:ext cx="4648200" cy="1905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6000" dirty="0" smtClean="0"/>
              <a:t>What is this course about?</a:t>
            </a:r>
            <a:endParaRPr lang="en-US" sz="6000" dirty="0"/>
          </a:p>
        </p:txBody>
      </p:sp>
      <p:sp>
        <p:nvSpPr>
          <p:cNvPr id="5" name="Slide Number Placeholder 4"/>
          <p:cNvSpPr>
            <a:spLocks noGrp="1"/>
          </p:cNvSpPr>
          <p:nvPr>
            <p:ph type="sldNum" sz="quarter" idx="12"/>
          </p:nvPr>
        </p:nvSpPr>
        <p:spPr/>
        <p:txBody>
          <a:bodyPr/>
          <a:lstStyle/>
          <a:p>
            <a:fld id="{3439DEDF-748B-48DA-8ED1-C8D2BF07B1D4}" type="slidenum">
              <a:rPr lang="en-US" smtClean="0"/>
              <a:pPr/>
              <a:t>5</a:t>
            </a:fld>
            <a:endParaRPr lang="en-US" dirty="0"/>
          </a:p>
        </p:txBody>
      </p:sp>
    </p:spTree>
    <p:extLst>
      <p:ext uri="{BB962C8B-B14F-4D97-AF65-F5344CB8AC3E}">
        <p14:creationId xmlns:p14="http://schemas.microsoft.com/office/powerpoint/2010/main" val="30425458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hoto Sharing and Video Hosting at Photobuck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0"/>
            <a:ext cx="3013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53000" y="2362200"/>
            <a:ext cx="3280065" cy="1754326"/>
          </a:xfrm>
          <a:prstGeom prst="rect">
            <a:avLst/>
          </a:prstGeom>
          <a:noFill/>
        </p:spPr>
        <p:txBody>
          <a:bodyPr wrap="none" rtlCol="0">
            <a:spAutoFit/>
          </a:bodyPr>
          <a:lstStyle/>
          <a:p>
            <a:r>
              <a:rPr lang="en-US" sz="5400" dirty="0" smtClean="0"/>
              <a:t>Mobile </a:t>
            </a:r>
          </a:p>
          <a:p>
            <a:r>
              <a:rPr lang="en-US" sz="5400" dirty="0" smtClean="0"/>
              <a:t>Computing</a:t>
            </a:r>
            <a:endParaRPr lang="en-US" sz="5400" dirty="0"/>
          </a:p>
        </p:txBody>
      </p:sp>
      <p:sp>
        <p:nvSpPr>
          <p:cNvPr id="6" name="Slide Number Placeholder 5"/>
          <p:cNvSpPr>
            <a:spLocks noGrp="1"/>
          </p:cNvSpPr>
          <p:nvPr>
            <p:ph type="sldNum" sz="quarter" idx="12"/>
          </p:nvPr>
        </p:nvSpPr>
        <p:spPr/>
        <p:txBody>
          <a:bodyPr/>
          <a:lstStyle/>
          <a:p>
            <a:fld id="{3439DEDF-748B-48DA-8ED1-C8D2BF07B1D4}" type="slidenum">
              <a:rPr lang="en-US" smtClean="0"/>
              <a:pPr/>
              <a:t>50</a:t>
            </a:fld>
            <a:endParaRPr lang="en-US"/>
          </a:p>
        </p:txBody>
      </p:sp>
    </p:spTree>
    <p:extLst>
      <p:ext uri="{BB962C8B-B14F-4D97-AF65-F5344CB8AC3E}">
        <p14:creationId xmlns:p14="http://schemas.microsoft.com/office/powerpoint/2010/main" val="35836571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1419032"/>
          </a:xfrm>
        </p:spPr>
        <p:txBody>
          <a:bodyPr/>
          <a:lstStyle/>
          <a:p>
            <a:pPr algn="ctr"/>
            <a:r>
              <a:rPr lang="en-US" sz="4800" dirty="0"/>
              <a:t>Cloud computing </a:t>
            </a:r>
            <a:r>
              <a:rPr lang="en-US" sz="4800" dirty="0" smtClean="0"/>
              <a:t>Models and applications</a:t>
            </a:r>
            <a:r>
              <a:rPr lang="en-US" sz="4800" dirty="0"/>
              <a:t/>
            </a:r>
            <a:br>
              <a:rPr lang="en-US" sz="4800" dirty="0"/>
            </a:br>
            <a:endParaRPr lang="en-US" dirty="0"/>
          </a:p>
        </p:txBody>
      </p:sp>
      <p:sp>
        <p:nvSpPr>
          <p:cNvPr id="3" name="Slide Number Placeholder 2"/>
          <p:cNvSpPr>
            <a:spLocks noGrp="1"/>
          </p:cNvSpPr>
          <p:nvPr>
            <p:ph type="sldNum" sz="quarter" idx="12"/>
          </p:nvPr>
        </p:nvSpPr>
        <p:spPr/>
        <p:txBody>
          <a:bodyPr/>
          <a:lstStyle/>
          <a:p>
            <a:fld id="{3439DEDF-748B-48DA-8ED1-C8D2BF07B1D4}" type="slidenum">
              <a:rPr lang="en-US" smtClean="0"/>
              <a:pPr/>
              <a:t>51</a:t>
            </a:fld>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89" y="1676400"/>
            <a:ext cx="7482211" cy="4971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6005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439DEDF-748B-48DA-8ED1-C8D2BF07B1D4}" type="slidenum">
              <a:rPr lang="en-US" smtClean="0"/>
              <a:pPr/>
              <a:t>52</a:t>
            </a:fld>
            <a:endParaRPr lang="en-US" dirty="0"/>
          </a:p>
        </p:txBody>
      </p:sp>
      <p:sp>
        <p:nvSpPr>
          <p:cNvPr id="2" name="Title 1"/>
          <p:cNvSpPr>
            <a:spLocks noGrp="1"/>
          </p:cNvSpPr>
          <p:nvPr>
            <p:ph type="title"/>
          </p:nvPr>
        </p:nvSpPr>
        <p:spPr>
          <a:xfrm>
            <a:off x="2133600" y="1112838"/>
            <a:ext cx="2514600" cy="4297362"/>
          </a:xfrm>
        </p:spPr>
        <p:txBody>
          <a:bodyPr>
            <a:normAutofit/>
          </a:bodyPr>
          <a:lstStyle/>
          <a:p>
            <a:pPr lvl="0" algn="r"/>
            <a:r>
              <a:rPr lang="en-US" dirty="0" smtClean="0"/>
              <a:t>Self hosted </a:t>
            </a:r>
            <a:br>
              <a:rPr lang="en-US" dirty="0" smtClean="0"/>
            </a:br>
            <a:r>
              <a:rPr lang="en-US" dirty="0" smtClean="0"/>
              <a:t>vs. </a:t>
            </a:r>
            <a:br>
              <a:rPr lang="en-US" dirty="0" smtClean="0"/>
            </a:br>
            <a:r>
              <a:rPr lang="en-US" dirty="0" smtClean="0"/>
              <a:t>cloud (</a:t>
            </a:r>
            <a:r>
              <a:rPr lang="en-US" dirty="0" err="1" smtClean="0"/>
              <a:t>SaaS</a:t>
            </a:r>
            <a:r>
              <a:rPr lang="en-US" dirty="0" smtClean="0"/>
              <a:t>)</a:t>
            </a:r>
            <a:endParaRPr lang="en-US" dirty="0"/>
          </a:p>
        </p:txBody>
      </p:sp>
      <p:pic>
        <p:nvPicPr>
          <p:cNvPr id="4" name="Picture 5"/>
          <p:cNvPicPr>
            <a:picLocks noChangeAspect="1" noChangeArrowheads="1"/>
          </p:cNvPicPr>
          <p:nvPr/>
        </p:nvPicPr>
        <p:blipFill>
          <a:blip r:embed="rId3" cstate="print"/>
          <a:srcRect/>
          <a:stretch>
            <a:fillRect/>
          </a:stretch>
        </p:blipFill>
        <p:spPr bwMode="auto">
          <a:xfrm>
            <a:off x="4800601" y="0"/>
            <a:ext cx="4343400" cy="6858000"/>
          </a:xfrm>
          <a:prstGeom prst="rect">
            <a:avLst/>
          </a:prstGeom>
          <a:noFill/>
          <a:ln w="9525">
            <a:noFill/>
            <a:miter lim="800000"/>
            <a:headEnd/>
            <a:tailEnd/>
          </a:ln>
          <a:effectLst/>
        </p:spPr>
      </p:pic>
    </p:spTree>
    <p:extLst>
      <p:ext uri="{BB962C8B-B14F-4D97-AF65-F5344CB8AC3E}">
        <p14:creationId xmlns:p14="http://schemas.microsoft.com/office/powerpoint/2010/main" val="40476325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25" y="266700"/>
            <a:ext cx="7848600" cy="1143000"/>
          </a:xfrm>
        </p:spPr>
        <p:txBody>
          <a:bodyPr/>
          <a:lstStyle/>
          <a:p>
            <a:r>
              <a:rPr lang="en-US" sz="4800" dirty="0" smtClean="0"/>
              <a:t>IT Governance</a:t>
            </a:r>
            <a:r>
              <a:rPr lang="en-US" sz="4800" dirty="0"/>
              <a:t>, SLA, </a:t>
            </a:r>
            <a:r>
              <a:rPr lang="en-US" sz="4800" dirty="0" smtClean="0"/>
              <a:t>RFP</a:t>
            </a:r>
            <a:endParaRPr lang="en-US" dirty="0"/>
          </a:p>
        </p:txBody>
      </p:sp>
      <p:sp>
        <p:nvSpPr>
          <p:cNvPr id="3" name="Slide Number Placeholder 2"/>
          <p:cNvSpPr>
            <a:spLocks noGrp="1"/>
          </p:cNvSpPr>
          <p:nvPr>
            <p:ph type="sldNum" sz="quarter" idx="12"/>
          </p:nvPr>
        </p:nvSpPr>
        <p:spPr/>
        <p:txBody>
          <a:bodyPr/>
          <a:lstStyle/>
          <a:p>
            <a:fld id="{3439DEDF-748B-48DA-8ED1-C8D2BF07B1D4}" type="slidenum">
              <a:rPr lang="en-US" smtClean="0"/>
              <a:pPr/>
              <a:t>53</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1143000"/>
            <a:ext cx="3394363" cy="3733800"/>
          </a:xfrm>
          <a:prstGeom prst="rect">
            <a:avLst/>
          </a:prstGeom>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5700" y="3482974"/>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1580" y="2438400"/>
            <a:ext cx="2993476" cy="32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9594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885" y="4343400"/>
            <a:ext cx="302393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514600" y="5105400"/>
            <a:ext cx="6512511" cy="1143000"/>
          </a:xfrm>
        </p:spPr>
        <p:txBody>
          <a:bodyPr/>
          <a:lstStyle/>
          <a:p>
            <a:r>
              <a:rPr lang="en-US" sz="2800" dirty="0"/>
              <a:t>Social media and networking, collaboration tools</a:t>
            </a:r>
            <a:br>
              <a:rPr lang="en-US" sz="2800" dirty="0"/>
            </a:br>
            <a:endParaRPr lang="en-US" sz="2800" dirty="0"/>
          </a:p>
        </p:txBody>
      </p:sp>
      <p:sp>
        <p:nvSpPr>
          <p:cNvPr id="3" name="Slide Number Placeholder 2"/>
          <p:cNvSpPr>
            <a:spLocks noGrp="1"/>
          </p:cNvSpPr>
          <p:nvPr>
            <p:ph type="sldNum" sz="quarter" idx="12"/>
          </p:nvPr>
        </p:nvSpPr>
        <p:spPr/>
        <p:txBody>
          <a:bodyPr/>
          <a:lstStyle/>
          <a:p>
            <a:fld id="{3439DEDF-748B-48DA-8ED1-C8D2BF07B1D4}" type="slidenum">
              <a:rPr lang="en-US" smtClean="0"/>
              <a:pPr/>
              <a:t>54</a:t>
            </a:fld>
            <a:endParaRPr lang="en-US"/>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1587500"/>
            <a:ext cx="4171950"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885" y="81624"/>
            <a:ext cx="2550699" cy="250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2590800" y="40812"/>
            <a:ext cx="4495800" cy="1752600"/>
          </a:xfrm>
          <a:prstGeom prst="rect">
            <a:avLst/>
          </a:prstGeom>
          <a:noFill/>
          <a:ln>
            <a:noFill/>
          </a:ln>
          <a:effectLst/>
        </p:spPr>
        <p:txBody>
          <a:bodyPr vert="horz" lIns="91440" tIns="45720" rIns="91440" bIns="45720" rtlCol="0" anchor="t" anchorCtr="0">
            <a:noAutofit/>
          </a:bodyPr>
          <a:lstStyle>
            <a:lvl1pPr marL="0" indent="0" algn="r" defTabSz="914400" rtl="0" eaLnBrk="1" latinLnBrk="0" hangingPunct="1">
              <a:spcBef>
                <a:spcPct val="0"/>
              </a:spcBef>
              <a:buClr>
                <a:schemeClr val="accent6">
                  <a:lumMod val="75000"/>
                </a:schemeClr>
              </a:buClr>
              <a:buSzPct val="128000"/>
              <a:buFont typeface="Georgia" pitchFamily="18" charset="0"/>
              <a:buNone/>
              <a:defRPr sz="4600" b="1" i="0" kern="1200">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Content management systems, Wikis and blogs</a:t>
            </a:r>
            <a:br>
              <a:rPr lang="en-US" sz="2800" dirty="0" smtClean="0"/>
            </a:br>
            <a:endParaRPr lang="en-US" sz="2800" dirty="0"/>
          </a:p>
        </p:txBody>
      </p:sp>
    </p:spTree>
    <p:extLst>
      <p:ext uri="{BB962C8B-B14F-4D97-AF65-F5344CB8AC3E}">
        <p14:creationId xmlns:p14="http://schemas.microsoft.com/office/powerpoint/2010/main" val="3626147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439DEDF-748B-48DA-8ED1-C8D2BF07B1D4}" type="slidenum">
              <a:rPr lang="en-US" smtClean="0"/>
              <a:pPr/>
              <a:t>55</a:t>
            </a:fld>
            <a:endParaRPr lang="en-US"/>
          </a:p>
        </p:txBody>
      </p:sp>
      <p:sp>
        <p:nvSpPr>
          <p:cNvPr id="3" name="Content Placeholder 2"/>
          <p:cNvSpPr>
            <a:spLocks noGrp="1"/>
          </p:cNvSpPr>
          <p:nvPr>
            <p:ph sz="quarter" idx="4294967295"/>
          </p:nvPr>
        </p:nvSpPr>
        <p:spPr>
          <a:xfrm>
            <a:off x="1143000" y="731520"/>
            <a:ext cx="6400800" cy="3474720"/>
          </a:xfrm>
          <a:prstGeom prst="rect">
            <a:avLst/>
          </a:prstGeom>
        </p:spPr>
        <p:txBody>
          <a:bodyPr/>
          <a:lstStyle/>
          <a:p>
            <a:endParaRPr lang="en-US"/>
          </a:p>
        </p:txBody>
      </p:sp>
      <p:pic>
        <p:nvPicPr>
          <p:cNvPr id="4" name="Picture 2" descr="http://rlv.zcache.com/virtual_team_appreciation_tshirt-p235237184234840347qw9y_4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6547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oldfish.jpg"/>
          <p:cNvPicPr>
            <a:picLocks noChangeAspect="1"/>
          </p:cNvPicPr>
          <p:nvPr/>
        </p:nvPicPr>
        <p:blipFill>
          <a:blip r:embed="rId3" cstate="print"/>
          <a:stretch>
            <a:fillRect/>
          </a:stretch>
        </p:blipFill>
        <p:spPr>
          <a:xfrm>
            <a:off x="1371600" y="2094216"/>
            <a:ext cx="6206066" cy="4189094"/>
          </a:xfrm>
          <a:prstGeom prst="rect">
            <a:avLst/>
          </a:prstGeom>
        </p:spPr>
      </p:pic>
      <p:sp>
        <p:nvSpPr>
          <p:cNvPr id="2" name="Title 1"/>
          <p:cNvSpPr>
            <a:spLocks noGrp="1"/>
          </p:cNvSpPr>
          <p:nvPr>
            <p:ph type="title"/>
          </p:nvPr>
        </p:nvSpPr>
        <p:spPr>
          <a:xfrm>
            <a:off x="609600" y="304800"/>
            <a:ext cx="7467600" cy="1143000"/>
          </a:xfrm>
        </p:spPr>
        <p:txBody>
          <a:bodyPr/>
          <a:lstStyle/>
          <a:p>
            <a:pPr algn="ctr"/>
            <a:r>
              <a:rPr lang="en-US" sz="3600" dirty="0" smtClean="0"/>
              <a:t>Results Orientated Work Environment</a:t>
            </a:r>
            <a:endParaRPr lang="en-US" sz="3600" dirty="0"/>
          </a:p>
        </p:txBody>
      </p:sp>
      <p:sp>
        <p:nvSpPr>
          <p:cNvPr id="7" name="Slide Number Placeholder 6"/>
          <p:cNvSpPr>
            <a:spLocks noGrp="1"/>
          </p:cNvSpPr>
          <p:nvPr>
            <p:ph type="sldNum" sz="quarter" idx="12"/>
          </p:nvPr>
        </p:nvSpPr>
        <p:spPr/>
        <p:txBody>
          <a:bodyPr/>
          <a:lstStyle/>
          <a:p>
            <a:fld id="{3439DEDF-748B-48DA-8ED1-C8D2BF07B1D4}" type="slidenum">
              <a:rPr lang="en-US" smtClean="0"/>
              <a:pPr/>
              <a:t>56</a:t>
            </a:fld>
            <a:endParaRPr lang="en-US"/>
          </a:p>
        </p:txBody>
      </p:sp>
    </p:spTree>
    <p:extLst>
      <p:ext uri="{BB962C8B-B14F-4D97-AF65-F5344CB8AC3E}">
        <p14:creationId xmlns:p14="http://schemas.microsoft.com/office/powerpoint/2010/main" val="35005483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114800"/>
            <a:ext cx="8534400" cy="2332037"/>
          </a:xfrm>
        </p:spPr>
        <p:txBody>
          <a:bodyPr/>
          <a:lstStyle/>
          <a:p>
            <a:pPr algn="ctr"/>
            <a:r>
              <a:rPr lang="en-US" sz="4800" dirty="0" smtClean="0"/>
              <a:t>BI, Analytics, BYOD or other interesting topics</a:t>
            </a:r>
            <a:br>
              <a:rPr lang="en-US" sz="4800" dirty="0" smtClean="0"/>
            </a:br>
            <a:r>
              <a:rPr lang="en-US" sz="4800" dirty="0"/>
              <a:t/>
            </a:r>
            <a:br>
              <a:rPr lang="en-US" sz="4800" dirty="0"/>
            </a:br>
            <a:endParaRPr lang="en-US" dirty="0"/>
          </a:p>
        </p:txBody>
      </p:sp>
      <p:sp>
        <p:nvSpPr>
          <p:cNvPr id="3" name="Slide Number Placeholder 2"/>
          <p:cNvSpPr>
            <a:spLocks noGrp="1"/>
          </p:cNvSpPr>
          <p:nvPr>
            <p:ph type="sldNum" sz="quarter" idx="12"/>
          </p:nvPr>
        </p:nvSpPr>
        <p:spPr/>
        <p:txBody>
          <a:bodyPr/>
          <a:lstStyle/>
          <a:p>
            <a:fld id="{3439DEDF-748B-48DA-8ED1-C8D2BF07B1D4}" type="slidenum">
              <a:rPr lang="en-US" smtClean="0"/>
              <a:pPr/>
              <a:t>57</a:t>
            </a:fld>
            <a:endParaRPr lang="en-US"/>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152400"/>
            <a:ext cx="4493946" cy="359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19113" y="152400"/>
            <a:ext cx="2986087" cy="1143000"/>
          </a:xfrm>
          <a:prstGeom prst="rect">
            <a:avLst/>
          </a:prstGeom>
          <a:noFill/>
          <a:ln>
            <a:noFill/>
          </a:ln>
          <a:effectLst/>
        </p:spPr>
        <p:txBody>
          <a:bodyPr vert="horz" lIns="91440" tIns="45720" rIns="91440" bIns="45720" rtlCol="0" anchor="t" anchorCtr="0">
            <a:noAutofit/>
          </a:bodyPr>
          <a:lstStyle>
            <a:lvl1pPr marL="0" indent="0" algn="r" defTabSz="914400" rtl="0" eaLnBrk="1" latinLnBrk="0" hangingPunct="1">
              <a:spcBef>
                <a:spcPct val="0"/>
              </a:spcBef>
              <a:buClr>
                <a:schemeClr val="accent6">
                  <a:lumMod val="75000"/>
                </a:schemeClr>
              </a:buClr>
              <a:buSzPct val="128000"/>
              <a:buFont typeface="Georgia" pitchFamily="18" charset="0"/>
              <a:buNone/>
              <a:defRPr sz="4600" b="1" i="0" kern="1200">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smtClean="0"/>
              <a:t>Discovery</a:t>
            </a:r>
            <a:br>
              <a:rPr lang="en-US" sz="4800" dirty="0" smtClean="0"/>
            </a:br>
            <a:endParaRPr lang="en-US" dirty="0"/>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595" y="914400"/>
            <a:ext cx="305428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99726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439DEDF-748B-48DA-8ED1-C8D2BF07B1D4}" type="slidenum">
              <a:rPr lang="en-US" smtClean="0"/>
              <a:pPr/>
              <a:t>58</a:t>
            </a:fld>
            <a:endParaRPr lang="en-US"/>
          </a:p>
        </p:txBody>
      </p:sp>
      <p:sp>
        <p:nvSpPr>
          <p:cNvPr id="5124" name="Title 1"/>
          <p:cNvSpPr>
            <a:spLocks noGrp="1"/>
          </p:cNvSpPr>
          <p:nvPr>
            <p:ph type="ctrTitle"/>
          </p:nvPr>
        </p:nvSpPr>
        <p:spPr>
          <a:xfrm>
            <a:off x="4114800" y="1371600"/>
            <a:ext cx="4800600" cy="1470184"/>
          </a:xfrm>
        </p:spPr>
        <p:txBody>
          <a:bodyPr>
            <a:noAutofit/>
          </a:bodyPr>
          <a:lstStyle/>
          <a:p>
            <a:pPr algn="r"/>
            <a:r>
              <a:rPr lang="en-US" sz="4800" dirty="0" smtClean="0"/>
              <a:t>What skills will I acquire </a:t>
            </a:r>
            <a:r>
              <a:rPr lang="en-US" sz="4800" dirty="0"/>
              <a:t>in </a:t>
            </a:r>
            <a:br>
              <a:rPr lang="en-US" sz="4800" dirty="0"/>
            </a:br>
            <a:r>
              <a:rPr lang="en-US" sz="4800" dirty="0"/>
              <a:t>this class?</a:t>
            </a:r>
          </a:p>
        </p:txBody>
      </p:sp>
      <p:pic>
        <p:nvPicPr>
          <p:cNvPr id="5123" name="Picture 22" descr="http://guruuniversity.net/ComputerFrustra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37160"/>
            <a:ext cx="4316253" cy="672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2478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439DEDF-748B-48DA-8ED1-C8D2BF07B1D4}" type="slidenum">
              <a:rPr lang="en-US" smtClean="0"/>
              <a:pPr/>
              <a:t>59</a:t>
            </a:fld>
            <a:endParaRPr lang="en-US"/>
          </a:p>
        </p:txBody>
      </p:sp>
      <p:sp>
        <p:nvSpPr>
          <p:cNvPr id="2" name="Title 1"/>
          <p:cNvSpPr>
            <a:spLocks noGrp="1"/>
          </p:cNvSpPr>
          <p:nvPr>
            <p:ph type="title"/>
          </p:nvPr>
        </p:nvSpPr>
        <p:spPr>
          <a:xfrm>
            <a:off x="76200" y="152400"/>
            <a:ext cx="8991600" cy="990600"/>
          </a:xfrm>
        </p:spPr>
        <p:txBody>
          <a:bodyPr/>
          <a:lstStyle/>
          <a:p>
            <a:pPr algn="ctr"/>
            <a:r>
              <a:rPr lang="en-US" sz="4000" dirty="0" smtClean="0"/>
              <a:t>Goals to achieve during this quarter</a:t>
            </a:r>
            <a:endParaRPr lang="en-US" sz="4000" dirty="0"/>
          </a:p>
        </p:txBody>
      </p:sp>
      <p:sp>
        <p:nvSpPr>
          <p:cNvPr id="3" name="Content Placeholder 2"/>
          <p:cNvSpPr>
            <a:spLocks noGrp="1"/>
          </p:cNvSpPr>
          <p:nvPr>
            <p:ph sz="quarter" idx="13"/>
          </p:nvPr>
        </p:nvSpPr>
        <p:spPr>
          <a:xfrm>
            <a:off x="381000" y="1219200"/>
            <a:ext cx="8229600" cy="4876800"/>
          </a:xfrm>
        </p:spPr>
        <p:txBody>
          <a:bodyPr>
            <a:normAutofit fontScale="77500" lnSpcReduction="20000"/>
          </a:bodyPr>
          <a:lstStyle/>
          <a:p>
            <a:r>
              <a:rPr lang="en-US" dirty="0" smtClean="0"/>
              <a:t>You should become </a:t>
            </a:r>
            <a:r>
              <a:rPr lang="en-US" u="sng" dirty="0" smtClean="0"/>
              <a:t>conversant</a:t>
            </a:r>
            <a:r>
              <a:rPr lang="en-US" dirty="0" smtClean="0"/>
              <a:t> in Networking concepts</a:t>
            </a:r>
          </a:p>
          <a:p>
            <a:r>
              <a:rPr lang="en-US" dirty="0" smtClean="0"/>
              <a:t>You should become conversant in Cloud Computing and </a:t>
            </a:r>
            <a:r>
              <a:rPr lang="en-US" dirty="0" err="1" smtClean="0"/>
              <a:t>SaaS</a:t>
            </a:r>
            <a:endParaRPr lang="en-US" dirty="0" smtClean="0"/>
          </a:p>
          <a:p>
            <a:r>
              <a:rPr lang="en-US" dirty="0" smtClean="0"/>
              <a:t>You should become conversant in Web 2.0 Collaboration and Communication tools</a:t>
            </a:r>
          </a:p>
          <a:p>
            <a:r>
              <a:rPr lang="en-US" dirty="0" smtClean="0"/>
              <a:t>You should become conversant in social media terminology</a:t>
            </a:r>
          </a:p>
          <a:p>
            <a:r>
              <a:rPr lang="en-US" dirty="0" smtClean="0"/>
              <a:t>You should understand a role for social networking in the enterprise</a:t>
            </a:r>
          </a:p>
          <a:p>
            <a:r>
              <a:rPr lang="en-US" dirty="0" smtClean="0"/>
              <a:t>You will build a CMS for a </a:t>
            </a:r>
            <a:r>
              <a:rPr lang="en-US" dirty="0" err="1" smtClean="0"/>
              <a:t>Blogsite</a:t>
            </a:r>
            <a:endParaRPr lang="en-US" dirty="0" smtClean="0"/>
          </a:p>
        </p:txBody>
      </p:sp>
    </p:spTree>
    <p:extLst>
      <p:ext uri="{BB962C8B-B14F-4D97-AF65-F5344CB8AC3E}">
        <p14:creationId xmlns:p14="http://schemas.microsoft.com/office/powerpoint/2010/main" val="222601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aa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5140"/>
          <a:stretch/>
        </p:blipFill>
        <p:spPr bwMode="auto">
          <a:xfrm>
            <a:off x="573936" y="533400"/>
            <a:ext cx="5468064" cy="27102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aa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85" t="64852" r="1585" b="-35"/>
          <a:stretch/>
        </p:blipFill>
        <p:spPr bwMode="auto">
          <a:xfrm>
            <a:off x="3307968" y="3285595"/>
            <a:ext cx="5545801" cy="27741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aa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37" t="35301" r="40848" b="35571"/>
          <a:stretch/>
        </p:blipFill>
        <p:spPr bwMode="auto">
          <a:xfrm>
            <a:off x="838200" y="3374248"/>
            <a:ext cx="2893383" cy="22645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a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37" t="35301" r="40848" b="35571"/>
          <a:stretch/>
        </p:blipFill>
        <p:spPr bwMode="auto">
          <a:xfrm>
            <a:off x="5791200" y="914400"/>
            <a:ext cx="2893383" cy="226455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3439DEDF-748B-48DA-8ED1-C8D2BF07B1D4}" type="slidenum">
              <a:rPr lang="en-US" smtClean="0"/>
              <a:pPr/>
              <a:t>6</a:t>
            </a:fld>
            <a:endParaRPr lang="en-US" dirty="0"/>
          </a:p>
        </p:txBody>
      </p:sp>
    </p:spTree>
    <p:extLst>
      <p:ext uri="{BB962C8B-B14F-4D97-AF65-F5344CB8AC3E}">
        <p14:creationId xmlns:p14="http://schemas.microsoft.com/office/powerpoint/2010/main" val="239924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http://www.websitesandsoundbites.com/man_at_computer_in_leisure_tim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0340" y="858662"/>
            <a:ext cx="6149340" cy="588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ubtitle 1"/>
          <p:cNvSpPr>
            <a:spLocks noGrp="1"/>
          </p:cNvSpPr>
          <p:nvPr>
            <p:ph type="subTitle" idx="1"/>
          </p:nvPr>
        </p:nvSpPr>
        <p:spPr/>
        <p:txBody>
          <a:bodyPr/>
          <a:lstStyle/>
          <a:p>
            <a:endParaRPr lang="en-US"/>
          </a:p>
        </p:txBody>
      </p:sp>
      <p:sp>
        <p:nvSpPr>
          <p:cNvPr id="6" name="Slide Number Placeholder 5"/>
          <p:cNvSpPr>
            <a:spLocks noGrp="1"/>
          </p:cNvSpPr>
          <p:nvPr>
            <p:ph type="sldNum" sz="quarter" idx="12"/>
          </p:nvPr>
        </p:nvSpPr>
        <p:spPr/>
        <p:txBody>
          <a:bodyPr/>
          <a:lstStyle/>
          <a:p>
            <a:fld id="{3439DEDF-748B-48DA-8ED1-C8D2BF07B1D4}" type="slidenum">
              <a:rPr lang="en-US" smtClean="0"/>
              <a:pPr/>
              <a:t>60</a:t>
            </a:fld>
            <a:endParaRPr lang="en-US"/>
          </a:p>
        </p:txBody>
      </p:sp>
      <p:sp>
        <p:nvSpPr>
          <p:cNvPr id="6147" name="Title 1"/>
          <p:cNvSpPr>
            <a:spLocks noGrp="1"/>
          </p:cNvSpPr>
          <p:nvPr>
            <p:ph type="ctrTitle"/>
          </p:nvPr>
        </p:nvSpPr>
        <p:spPr>
          <a:xfrm>
            <a:off x="152400" y="609600"/>
            <a:ext cx="4556760" cy="2537460"/>
          </a:xfrm>
        </p:spPr>
        <p:txBody>
          <a:bodyPr>
            <a:noAutofit/>
          </a:bodyPr>
          <a:lstStyle/>
          <a:p>
            <a:pPr algn="l"/>
            <a:r>
              <a:rPr lang="en-US" sz="5400" dirty="0"/>
              <a:t>What do I need </a:t>
            </a:r>
            <a:br>
              <a:rPr lang="en-US" sz="5400" dirty="0"/>
            </a:br>
            <a:r>
              <a:rPr lang="en-US" sz="5400" dirty="0"/>
              <a:t>to know coming in?</a:t>
            </a:r>
          </a:p>
        </p:txBody>
      </p:sp>
    </p:spTree>
    <p:extLst>
      <p:ext uri="{BB962C8B-B14F-4D97-AF65-F5344CB8AC3E}">
        <p14:creationId xmlns:p14="http://schemas.microsoft.com/office/powerpoint/2010/main" val="390236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439DEDF-748B-48DA-8ED1-C8D2BF07B1D4}" type="slidenum">
              <a:rPr lang="en-US" smtClean="0"/>
              <a:pPr/>
              <a:t>61</a:t>
            </a:fld>
            <a:endParaRPr lang="en-US"/>
          </a:p>
        </p:txBody>
      </p:sp>
      <p:sp>
        <p:nvSpPr>
          <p:cNvPr id="2" name="Title 1"/>
          <p:cNvSpPr>
            <a:spLocks noGrp="1"/>
          </p:cNvSpPr>
          <p:nvPr>
            <p:ph type="title"/>
          </p:nvPr>
        </p:nvSpPr>
        <p:spPr>
          <a:xfrm>
            <a:off x="990600" y="228600"/>
            <a:ext cx="6512511" cy="1143000"/>
          </a:xfrm>
        </p:spPr>
        <p:txBody>
          <a:bodyPr/>
          <a:lstStyle/>
          <a:p>
            <a:pPr algn="ctr"/>
            <a:r>
              <a:rPr lang="en-US" dirty="0" smtClean="0"/>
              <a:t>Not too much</a:t>
            </a:r>
            <a:endParaRPr lang="en-US" dirty="0"/>
          </a:p>
        </p:txBody>
      </p:sp>
      <p:sp>
        <p:nvSpPr>
          <p:cNvPr id="3" name="Content Placeholder 2"/>
          <p:cNvSpPr>
            <a:spLocks noGrp="1"/>
          </p:cNvSpPr>
          <p:nvPr>
            <p:ph sz="quarter" idx="13"/>
          </p:nvPr>
        </p:nvSpPr>
        <p:spPr>
          <a:xfrm>
            <a:off x="609600" y="1981200"/>
            <a:ext cx="6934200" cy="3474720"/>
          </a:xfrm>
        </p:spPr>
        <p:txBody>
          <a:bodyPr/>
          <a:lstStyle/>
          <a:p>
            <a:r>
              <a:rPr lang="en-US" dirty="0" smtClean="0"/>
              <a:t>Basic desktop computing skills</a:t>
            </a:r>
          </a:p>
          <a:p>
            <a:r>
              <a:rPr lang="en-US" dirty="0" smtClean="0"/>
              <a:t>Basic web surfing skills</a:t>
            </a:r>
          </a:p>
          <a:p>
            <a:r>
              <a:rPr lang="en-US" dirty="0" smtClean="0"/>
              <a:t>A fearlessness for installing and trying new software</a:t>
            </a:r>
            <a:endParaRPr lang="en-US" dirty="0"/>
          </a:p>
        </p:txBody>
      </p:sp>
    </p:spTree>
    <p:extLst>
      <p:ext uri="{BB962C8B-B14F-4D97-AF65-F5344CB8AC3E}">
        <p14:creationId xmlns:p14="http://schemas.microsoft.com/office/powerpoint/2010/main" val="192257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3000"/>
                                        <p:tgtEl>
                                          <p:spTgt spid="3">
                                            <p:txEl>
                                              <p:pRg st="0" end="0"/>
                                            </p:txEl>
                                          </p:spTgt>
                                        </p:tgtEl>
                                      </p:cBhvr>
                                    </p:animEffect>
                                  </p:childTnLst>
                                </p:cTn>
                              </p:par>
                            </p:childTnLst>
                          </p:cTn>
                        </p:par>
                        <p:par>
                          <p:cTn id="13" fill="hold">
                            <p:stCondLst>
                              <p:cond delay="30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3000"/>
                                        <p:tgtEl>
                                          <p:spTgt spid="3">
                                            <p:txEl>
                                              <p:pRg st="1" end="1"/>
                                            </p:txEl>
                                          </p:spTgt>
                                        </p:tgtEl>
                                      </p:cBhvr>
                                    </p:animEffect>
                                  </p:childTnLst>
                                </p:cTn>
                              </p:par>
                            </p:childTnLst>
                          </p:cTn>
                        </p:par>
                        <p:par>
                          <p:cTn id="17" fill="hold">
                            <p:stCondLst>
                              <p:cond delay="60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3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3439DEDF-748B-48DA-8ED1-C8D2BF07B1D4}" type="slidenum">
              <a:rPr lang="en-US" smtClean="0"/>
              <a:pPr/>
              <a:t>62</a:t>
            </a:fld>
            <a:endParaRPr lang="en-US"/>
          </a:p>
        </p:txBody>
      </p:sp>
      <p:sp>
        <p:nvSpPr>
          <p:cNvPr id="129025" name="Title 1"/>
          <p:cNvSpPr>
            <a:spLocks noGrp="1"/>
          </p:cNvSpPr>
          <p:nvPr>
            <p:ph type="title"/>
          </p:nvPr>
        </p:nvSpPr>
        <p:spPr>
          <a:xfrm>
            <a:off x="0" y="76200"/>
            <a:ext cx="7520940" cy="1143000"/>
          </a:xfrm>
        </p:spPr>
        <p:txBody>
          <a:bodyPr/>
          <a:lstStyle/>
          <a:p>
            <a:r>
              <a:rPr lang="en-US" dirty="0" smtClean="0"/>
              <a:t>Who do I think I am?</a:t>
            </a:r>
          </a:p>
        </p:txBody>
      </p:sp>
      <p:sp>
        <p:nvSpPr>
          <p:cNvPr id="129026" name="Content Placeholder 2"/>
          <p:cNvSpPr>
            <a:spLocks noGrp="1"/>
          </p:cNvSpPr>
          <p:nvPr>
            <p:ph sz="quarter" idx="13"/>
          </p:nvPr>
        </p:nvSpPr>
        <p:spPr>
          <a:xfrm>
            <a:off x="457200" y="822960"/>
            <a:ext cx="8382000" cy="5257800"/>
          </a:xfrm>
        </p:spPr>
        <p:txBody>
          <a:bodyPr>
            <a:normAutofit/>
          </a:bodyPr>
          <a:lstStyle/>
          <a:p>
            <a:pPr lvl="1">
              <a:spcBef>
                <a:spcPct val="0"/>
              </a:spcBef>
            </a:pPr>
            <a:endParaRPr lang="en-US" sz="2500" dirty="0"/>
          </a:p>
          <a:p>
            <a:pPr lvl="1">
              <a:spcBef>
                <a:spcPct val="0"/>
              </a:spcBef>
            </a:pPr>
            <a:r>
              <a:rPr lang="en-US" sz="2500" dirty="0" smtClean="0">
                <a:solidFill>
                  <a:schemeClr val="tx1"/>
                </a:solidFill>
              </a:rPr>
              <a:t>Rajeev Kumar (MSc BIT from DePaul CDM)</a:t>
            </a:r>
          </a:p>
          <a:p>
            <a:pPr lvl="1">
              <a:spcBef>
                <a:spcPct val="0"/>
              </a:spcBef>
            </a:pPr>
            <a:r>
              <a:rPr lang="en-US" sz="2500" dirty="0" smtClean="0">
                <a:solidFill>
                  <a:schemeClr val="tx1"/>
                </a:solidFill>
              </a:rPr>
              <a:t>rkumar7@cdm.depaul.edu </a:t>
            </a:r>
            <a:r>
              <a:rPr lang="en-US" sz="2500" b="1" i="1" dirty="0">
                <a:solidFill>
                  <a:schemeClr val="accent6"/>
                </a:solidFill>
              </a:rPr>
              <a:t>(preferred)</a:t>
            </a:r>
          </a:p>
          <a:p>
            <a:pPr lvl="1">
              <a:spcBef>
                <a:spcPct val="0"/>
              </a:spcBef>
            </a:pPr>
            <a:r>
              <a:rPr lang="en-US" sz="2500" dirty="0" smtClean="0">
                <a:solidFill>
                  <a:schemeClr val="tx1"/>
                </a:solidFill>
              </a:rPr>
              <a:t>Phone: 312 498-5105 </a:t>
            </a:r>
          </a:p>
          <a:p>
            <a:pPr lvl="1">
              <a:spcBef>
                <a:spcPct val="0"/>
              </a:spcBef>
            </a:pPr>
            <a:r>
              <a:rPr lang="en-US" sz="2500" dirty="0" smtClean="0">
                <a:solidFill>
                  <a:schemeClr val="tx1"/>
                </a:solidFill>
              </a:rPr>
              <a:t>Office location: </a:t>
            </a:r>
          </a:p>
          <a:p>
            <a:pPr lvl="2">
              <a:spcBef>
                <a:spcPct val="0"/>
              </a:spcBef>
            </a:pPr>
            <a:r>
              <a:rPr lang="en-US" sz="2100" dirty="0" smtClean="0">
                <a:solidFill>
                  <a:schemeClr val="tx1"/>
                </a:solidFill>
              </a:rPr>
              <a:t>Tuesdays and Thursdays (5:15-5:45pm)- In class CDM 206</a:t>
            </a:r>
          </a:p>
          <a:p>
            <a:pPr lvl="2">
              <a:spcBef>
                <a:spcPct val="0"/>
              </a:spcBef>
            </a:pPr>
            <a:r>
              <a:rPr lang="en-US" sz="2100" dirty="0" smtClean="0">
                <a:solidFill>
                  <a:schemeClr val="tx1"/>
                </a:solidFill>
              </a:rPr>
              <a:t>Tuesdays and Thursdays (9-9:30pm)-  CDM709 or CDM206</a:t>
            </a:r>
          </a:p>
          <a:p>
            <a:pPr lvl="1">
              <a:spcBef>
                <a:spcPct val="0"/>
              </a:spcBef>
            </a:pPr>
            <a:r>
              <a:rPr lang="en-US" sz="2500" dirty="0" smtClean="0">
                <a:solidFill>
                  <a:schemeClr val="tx1"/>
                </a:solidFill>
              </a:rPr>
              <a:t>Feel free to connect to me on LinkedIn</a:t>
            </a:r>
            <a:endParaRPr lang="en-US" sz="2500" dirty="0">
              <a:solidFill>
                <a:schemeClr val="tx1"/>
              </a:solidFill>
            </a:endParaRPr>
          </a:p>
          <a:p>
            <a:pPr marL="365760" lvl="1" indent="0">
              <a:spcBef>
                <a:spcPct val="0"/>
              </a:spcBef>
              <a:buNone/>
            </a:pPr>
            <a:endParaRPr lang="en-US" sz="2500" dirty="0">
              <a:solidFill>
                <a:schemeClr val="accent5">
                  <a:lumMod val="50000"/>
                </a:schemeClr>
              </a:solidFill>
            </a:endParaRP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4419600"/>
            <a:ext cx="2590800" cy="2111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26605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439DEDF-748B-48DA-8ED1-C8D2BF07B1D4}" type="slidenum">
              <a:rPr lang="en-US" smtClean="0"/>
              <a:pPr/>
              <a:t>63</a:t>
            </a:fld>
            <a:endParaRPr lang="en-US"/>
          </a:p>
        </p:txBody>
      </p:sp>
      <p:sp>
        <p:nvSpPr>
          <p:cNvPr id="2" name="Title 1"/>
          <p:cNvSpPr>
            <a:spLocks noGrp="1"/>
          </p:cNvSpPr>
          <p:nvPr>
            <p:ph type="title"/>
          </p:nvPr>
        </p:nvSpPr>
        <p:spPr/>
        <p:txBody>
          <a:bodyPr/>
          <a:lstStyle/>
          <a:p>
            <a:r>
              <a:rPr lang="en-US" dirty="0" smtClean="0"/>
              <a:t>Course Assignments</a:t>
            </a:r>
            <a:endParaRPr lang="en-US" dirty="0"/>
          </a:p>
        </p:txBody>
      </p:sp>
      <p:sp>
        <p:nvSpPr>
          <p:cNvPr id="3" name="Content Placeholder 2"/>
          <p:cNvSpPr>
            <a:spLocks noGrp="1"/>
          </p:cNvSpPr>
          <p:nvPr>
            <p:ph sz="quarter" idx="13"/>
          </p:nvPr>
        </p:nvSpPr>
        <p:spPr>
          <a:xfrm>
            <a:off x="381000" y="762000"/>
            <a:ext cx="8229600" cy="5295900"/>
          </a:xfrm>
        </p:spPr>
        <p:txBody>
          <a:bodyPr>
            <a:noAutofit/>
          </a:bodyPr>
          <a:lstStyle/>
          <a:p>
            <a:r>
              <a:rPr lang="en-US" sz="2800" dirty="0" smtClean="0"/>
              <a:t>Web Site Building (Blogsite):			25%</a:t>
            </a:r>
          </a:p>
          <a:p>
            <a:r>
              <a:rPr lang="en-US" sz="2800" dirty="0"/>
              <a:t>Memo assignments					</a:t>
            </a:r>
            <a:r>
              <a:rPr lang="en-US" sz="2800" dirty="0" smtClean="0"/>
              <a:t>30%</a:t>
            </a:r>
          </a:p>
          <a:p>
            <a:r>
              <a:rPr lang="en-US" sz="2800" dirty="0" smtClean="0"/>
              <a:t>Discussions (D2L)				         10%</a:t>
            </a:r>
          </a:p>
          <a:p>
            <a:r>
              <a:rPr lang="en-US" sz="2800" dirty="0" smtClean="0"/>
              <a:t>Reflection Essay					  5%</a:t>
            </a:r>
          </a:p>
          <a:p>
            <a:r>
              <a:rPr lang="en-US" sz="2800" dirty="0" smtClean="0"/>
              <a:t>Final exam:						30%</a:t>
            </a:r>
          </a:p>
          <a:p>
            <a:pPr marL="0" indent="0">
              <a:buNone/>
            </a:pPr>
            <a:r>
              <a:rPr lang="en-US" sz="2800" dirty="0" smtClean="0"/>
              <a:t>					</a:t>
            </a:r>
          </a:p>
        </p:txBody>
      </p:sp>
    </p:spTree>
    <p:extLst>
      <p:ext uri="{BB962C8B-B14F-4D97-AF65-F5344CB8AC3E}">
        <p14:creationId xmlns:p14="http://schemas.microsoft.com/office/powerpoint/2010/main" val="27487140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439DEDF-748B-48DA-8ED1-C8D2BF07B1D4}" type="slidenum">
              <a:rPr lang="en-US" smtClean="0"/>
              <a:pPr/>
              <a:t>64</a:t>
            </a:fld>
            <a:endParaRPr lang="en-US"/>
          </a:p>
        </p:txBody>
      </p:sp>
      <p:sp>
        <p:nvSpPr>
          <p:cNvPr id="2" name="Title 1"/>
          <p:cNvSpPr>
            <a:spLocks noGrp="1"/>
          </p:cNvSpPr>
          <p:nvPr>
            <p:ph type="title"/>
          </p:nvPr>
        </p:nvSpPr>
        <p:spPr>
          <a:xfrm>
            <a:off x="152400" y="3897816"/>
            <a:ext cx="5105400" cy="2100649"/>
          </a:xfrm>
        </p:spPr>
        <p:txBody>
          <a:bodyPr/>
          <a:lstStyle/>
          <a:p>
            <a:r>
              <a:rPr lang="en-US" dirty="0" smtClean="0"/>
              <a:t>Good time to discuss resources</a:t>
            </a:r>
            <a:endParaRPr lang="en-US" dirty="0"/>
          </a:p>
        </p:txBody>
      </p:sp>
      <p:sp>
        <p:nvSpPr>
          <p:cNvPr id="3" name="Content Placeholder 2"/>
          <p:cNvSpPr>
            <a:spLocks noGrp="1"/>
          </p:cNvSpPr>
          <p:nvPr>
            <p:ph sz="quarter" idx="13"/>
          </p:nvPr>
        </p:nvSpPr>
        <p:spPr>
          <a:xfrm>
            <a:off x="768350" y="830580"/>
            <a:ext cx="6400800" cy="3474720"/>
          </a:xfrm>
        </p:spPr>
        <p:txBody>
          <a:bodyPr/>
          <a:lstStyle/>
          <a:p>
            <a:r>
              <a:rPr lang="en-US" dirty="0" smtClean="0"/>
              <a:t>d2l.depaul.edu  (D2L)</a:t>
            </a:r>
          </a:p>
        </p:txBody>
      </p:sp>
      <p:pic>
        <p:nvPicPr>
          <p:cNvPr id="12290" name="Picture 2" descr="http://www.sacbee.com/static/weblogs/health-and-fitness/HappyComput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2590800"/>
            <a:ext cx="31623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0864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ebsite construc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397" b="9882"/>
          <a:stretch/>
        </p:blipFill>
        <p:spPr bwMode="auto">
          <a:xfrm>
            <a:off x="533400" y="914400"/>
            <a:ext cx="8348130" cy="41148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3439DEDF-748B-48DA-8ED1-C8D2BF07B1D4}" type="slidenum">
              <a:rPr lang="en-US" smtClean="0"/>
              <a:pPr/>
              <a:t>65</a:t>
            </a:fld>
            <a:endParaRPr lang="en-US"/>
          </a:p>
        </p:txBody>
      </p:sp>
      <p:sp>
        <p:nvSpPr>
          <p:cNvPr id="2" name="Title 1"/>
          <p:cNvSpPr>
            <a:spLocks noGrp="1"/>
          </p:cNvSpPr>
          <p:nvPr>
            <p:ph type="title"/>
          </p:nvPr>
        </p:nvSpPr>
        <p:spPr>
          <a:xfrm>
            <a:off x="1219200" y="152400"/>
            <a:ext cx="6512511" cy="1143000"/>
          </a:xfrm>
        </p:spPr>
        <p:txBody>
          <a:bodyPr/>
          <a:lstStyle/>
          <a:p>
            <a:pPr algn="ctr"/>
            <a:r>
              <a:rPr lang="en-US" dirty="0" smtClean="0"/>
              <a:t>Site Building:</a:t>
            </a:r>
            <a:endParaRPr lang="en-US" dirty="0"/>
          </a:p>
        </p:txBody>
      </p:sp>
      <p:sp>
        <p:nvSpPr>
          <p:cNvPr id="3" name="Content Placeholder 2"/>
          <p:cNvSpPr>
            <a:spLocks noGrp="1"/>
          </p:cNvSpPr>
          <p:nvPr>
            <p:ph sz="quarter" idx="13"/>
          </p:nvPr>
        </p:nvSpPr>
        <p:spPr>
          <a:xfrm>
            <a:off x="1219200" y="5041900"/>
            <a:ext cx="6400800" cy="1417320"/>
          </a:xfrm>
        </p:spPr>
        <p:txBody>
          <a:bodyPr/>
          <a:lstStyle/>
          <a:p>
            <a:pPr marL="45720" indent="0">
              <a:buNone/>
            </a:pPr>
            <a:r>
              <a:rPr lang="en-US" dirty="0" smtClean="0"/>
              <a:t>You will build a </a:t>
            </a:r>
            <a:r>
              <a:rPr lang="en-US" u="sng" dirty="0" smtClean="0"/>
              <a:t>blog</a:t>
            </a:r>
            <a:r>
              <a:rPr lang="en-US" dirty="0" smtClean="0"/>
              <a:t> site.</a:t>
            </a:r>
          </a:p>
          <a:p>
            <a:pPr marL="45720" indent="0">
              <a:buNone/>
            </a:pPr>
            <a:r>
              <a:rPr lang="en-US" dirty="0" smtClean="0"/>
              <a:t>Not a website.</a:t>
            </a:r>
            <a:endParaRPr lang="en-US" dirty="0"/>
          </a:p>
        </p:txBody>
      </p:sp>
    </p:spTree>
    <p:extLst>
      <p:ext uri="{BB962C8B-B14F-4D97-AF65-F5344CB8AC3E}">
        <p14:creationId xmlns:p14="http://schemas.microsoft.com/office/powerpoint/2010/main" val="14444724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804454" y="0"/>
            <a:ext cx="0" cy="28194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http://relationshipplaybook.com/wp-content/uploads/2010/06/WEBSITE_UNDER_CONSTRUC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1486" y="2438400"/>
            <a:ext cx="6248400" cy="46863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3439DEDF-748B-48DA-8ED1-C8D2BF07B1D4}" type="slidenum">
              <a:rPr lang="en-US" smtClean="0"/>
              <a:pPr/>
              <a:t>66</a:t>
            </a:fld>
            <a:endParaRPr lang="en-US"/>
          </a:p>
        </p:txBody>
      </p:sp>
      <p:sp>
        <p:nvSpPr>
          <p:cNvPr id="2" name="Title 1"/>
          <p:cNvSpPr>
            <a:spLocks noGrp="1"/>
          </p:cNvSpPr>
          <p:nvPr>
            <p:ph type="title"/>
          </p:nvPr>
        </p:nvSpPr>
        <p:spPr>
          <a:xfrm>
            <a:off x="304800" y="5638800"/>
            <a:ext cx="3693111" cy="1143000"/>
          </a:xfrm>
        </p:spPr>
        <p:txBody>
          <a:bodyPr/>
          <a:lstStyle/>
          <a:p>
            <a:r>
              <a:rPr lang="en-US" dirty="0" smtClean="0"/>
              <a:t>Site Building</a:t>
            </a:r>
            <a:endParaRPr lang="en-US" dirty="0"/>
          </a:p>
        </p:txBody>
      </p:sp>
      <p:sp>
        <p:nvSpPr>
          <p:cNvPr id="3" name="Content Placeholder 2"/>
          <p:cNvSpPr>
            <a:spLocks noGrp="1"/>
          </p:cNvSpPr>
          <p:nvPr>
            <p:ph sz="quarter" idx="13"/>
          </p:nvPr>
        </p:nvSpPr>
        <p:spPr>
          <a:xfrm>
            <a:off x="152400" y="0"/>
            <a:ext cx="4724400" cy="3474720"/>
          </a:xfrm>
        </p:spPr>
        <p:txBody>
          <a:bodyPr/>
          <a:lstStyle/>
          <a:p>
            <a:r>
              <a:rPr lang="en-US" dirty="0" smtClean="0"/>
              <a:t>You will procure a webhost account and build out a WordPress site*</a:t>
            </a:r>
          </a:p>
          <a:p>
            <a:r>
              <a:rPr lang="en-US" dirty="0" smtClean="0"/>
              <a:t>You will do this assignment alone</a:t>
            </a:r>
          </a:p>
          <a:p>
            <a:r>
              <a:rPr lang="en-US" dirty="0" smtClean="0"/>
              <a:t>You may NOT share a webhost account</a:t>
            </a:r>
          </a:p>
        </p:txBody>
      </p:sp>
    </p:spTree>
    <p:extLst>
      <p:ext uri="{BB962C8B-B14F-4D97-AF65-F5344CB8AC3E}">
        <p14:creationId xmlns:p14="http://schemas.microsoft.com/office/powerpoint/2010/main" val="311266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3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6455203"/>
            <a:ext cx="1828800" cy="365125"/>
          </a:xfrm>
        </p:spPr>
        <p:txBody>
          <a:bodyPr/>
          <a:lstStyle/>
          <a:p>
            <a:fld id="{3439DEDF-748B-48DA-8ED1-C8D2BF07B1D4}" type="slidenum">
              <a:rPr lang="en-US" smtClean="0"/>
              <a:pPr/>
              <a:t>67</a:t>
            </a:fld>
            <a:endParaRPr lang="en-US" dirty="0"/>
          </a:p>
        </p:txBody>
      </p:sp>
      <p:sp>
        <p:nvSpPr>
          <p:cNvPr id="2" name="Title 1"/>
          <p:cNvSpPr>
            <a:spLocks noGrp="1"/>
          </p:cNvSpPr>
          <p:nvPr>
            <p:ph type="title"/>
          </p:nvPr>
        </p:nvSpPr>
        <p:spPr>
          <a:xfrm>
            <a:off x="2743200" y="5562600"/>
            <a:ext cx="6512511" cy="1143000"/>
          </a:xfrm>
        </p:spPr>
        <p:txBody>
          <a:bodyPr/>
          <a:lstStyle/>
          <a:p>
            <a:r>
              <a:rPr lang="en-US" dirty="0" smtClean="0"/>
              <a:t>Webhost Accounts</a:t>
            </a:r>
            <a:endParaRPr lang="en-US" dirty="0"/>
          </a:p>
        </p:txBody>
      </p:sp>
      <p:sp>
        <p:nvSpPr>
          <p:cNvPr id="3" name="Content Placeholder 2"/>
          <p:cNvSpPr>
            <a:spLocks noGrp="1"/>
          </p:cNvSpPr>
          <p:nvPr>
            <p:ph sz="quarter" idx="13"/>
          </p:nvPr>
        </p:nvSpPr>
        <p:spPr>
          <a:xfrm>
            <a:off x="0" y="533400"/>
            <a:ext cx="9067800" cy="4800600"/>
          </a:xfrm>
        </p:spPr>
        <p:txBody>
          <a:bodyPr/>
          <a:lstStyle/>
          <a:p>
            <a:r>
              <a:rPr lang="en-US" sz="2800" dirty="0" smtClean="0"/>
              <a:t>You can select any web host company</a:t>
            </a:r>
          </a:p>
          <a:p>
            <a:pPr lvl="1"/>
            <a:r>
              <a:rPr lang="en-US" sz="2800" dirty="0" smtClean="0"/>
              <a:t>I recommend </a:t>
            </a:r>
            <a:r>
              <a:rPr lang="en-US" sz="2800" dirty="0" err="1" smtClean="0"/>
              <a:t>Siteground</a:t>
            </a:r>
            <a:r>
              <a:rPr lang="en-US" sz="2800" dirty="0" smtClean="0"/>
              <a:t> (get to the link off of the Guideline doc on D2L)</a:t>
            </a:r>
          </a:p>
          <a:p>
            <a:pPr lvl="1"/>
            <a:r>
              <a:rPr lang="en-US" sz="2800" dirty="0" smtClean="0"/>
              <a:t>Using your DePaul email, you can get hosting from </a:t>
            </a:r>
            <a:r>
              <a:rPr lang="en-US" sz="2800" dirty="0" err="1" smtClean="0"/>
              <a:t>Siteground</a:t>
            </a:r>
            <a:r>
              <a:rPr lang="en-US" sz="2800" dirty="0" smtClean="0"/>
              <a:t> for free (1 </a:t>
            </a:r>
            <a:r>
              <a:rPr lang="en-US" sz="2800" dirty="0" err="1" smtClean="0"/>
              <a:t>yr</a:t>
            </a:r>
            <a:r>
              <a:rPr lang="en-US" sz="2800" dirty="0" smtClean="0"/>
              <a:t>). If you want a custom domain name, it will cost $14.95 for the year.</a:t>
            </a:r>
          </a:p>
          <a:p>
            <a:pPr lvl="1"/>
            <a:r>
              <a:rPr lang="en-US" sz="2800" dirty="0" smtClean="0"/>
              <a:t>If you must choose something other than </a:t>
            </a:r>
            <a:r>
              <a:rPr lang="en-US" sz="2800" dirty="0" err="1" smtClean="0"/>
              <a:t>Siteground</a:t>
            </a:r>
            <a:r>
              <a:rPr lang="en-US" sz="2800" dirty="0" smtClean="0"/>
              <a:t>, </a:t>
            </a:r>
            <a:r>
              <a:rPr lang="en-US" sz="2800" dirty="0"/>
              <a:t>i</a:t>
            </a:r>
            <a:r>
              <a:rPr lang="en-US" sz="2800" dirty="0" smtClean="0"/>
              <a:t>t must be a paid site (the free ones are lacking in most of the tools you will need)</a:t>
            </a:r>
          </a:p>
          <a:p>
            <a:pPr lvl="1"/>
            <a:r>
              <a:rPr lang="en-US" sz="2800" dirty="0" smtClean="0"/>
              <a:t>There is no book.</a:t>
            </a:r>
          </a:p>
          <a:p>
            <a:endParaRPr lang="en-US" sz="28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439DEDF-748B-48DA-8ED1-C8D2BF07B1D4}" type="slidenum">
              <a:rPr lang="en-US" smtClean="0"/>
              <a:pPr/>
              <a:t>68</a:t>
            </a:fld>
            <a:endParaRPr lang="en-US"/>
          </a:p>
        </p:txBody>
      </p:sp>
      <p:sp>
        <p:nvSpPr>
          <p:cNvPr id="2" name="Title 1"/>
          <p:cNvSpPr>
            <a:spLocks noGrp="1"/>
          </p:cNvSpPr>
          <p:nvPr>
            <p:ph type="title"/>
          </p:nvPr>
        </p:nvSpPr>
        <p:spPr>
          <a:xfrm>
            <a:off x="2362200" y="5257800"/>
            <a:ext cx="6512511" cy="1143000"/>
          </a:xfrm>
        </p:spPr>
        <p:txBody>
          <a:bodyPr/>
          <a:lstStyle/>
          <a:p>
            <a:r>
              <a:rPr lang="en-US" dirty="0" smtClean="0"/>
              <a:t>Web hosting -- Notes</a:t>
            </a:r>
            <a:endParaRPr lang="en-US" dirty="0"/>
          </a:p>
        </p:txBody>
      </p:sp>
      <p:sp>
        <p:nvSpPr>
          <p:cNvPr id="3" name="Content Placeholder 2"/>
          <p:cNvSpPr>
            <a:spLocks noGrp="1"/>
          </p:cNvSpPr>
          <p:nvPr>
            <p:ph sz="quarter" idx="13"/>
          </p:nvPr>
        </p:nvSpPr>
        <p:spPr>
          <a:xfrm>
            <a:off x="304800" y="228600"/>
            <a:ext cx="7543800" cy="4648200"/>
          </a:xfrm>
        </p:spPr>
        <p:txBody>
          <a:bodyPr>
            <a:noAutofit/>
          </a:bodyPr>
          <a:lstStyle/>
          <a:p>
            <a:r>
              <a:rPr lang="en-US" sz="2000" dirty="0" smtClean="0"/>
              <a:t>Look for:</a:t>
            </a:r>
          </a:p>
          <a:p>
            <a:pPr lvl="1"/>
            <a:r>
              <a:rPr lang="en-US" sz="2000" dirty="0" smtClean="0"/>
              <a:t>Domain Registration (free or low cost)</a:t>
            </a:r>
          </a:p>
          <a:p>
            <a:pPr lvl="1"/>
            <a:r>
              <a:rPr lang="en-US" sz="2000" dirty="0" smtClean="0"/>
              <a:t>Unlimited storage</a:t>
            </a:r>
          </a:p>
          <a:p>
            <a:pPr lvl="1"/>
            <a:r>
              <a:rPr lang="en-US" sz="2000" dirty="0" smtClean="0"/>
              <a:t>Unlimited (or at least 10 email accounts)</a:t>
            </a:r>
          </a:p>
          <a:p>
            <a:pPr lvl="1"/>
            <a:r>
              <a:rPr lang="en-US" sz="2000" dirty="0" smtClean="0"/>
              <a:t>Control Panel (C-panel)</a:t>
            </a:r>
          </a:p>
          <a:p>
            <a:pPr lvl="1"/>
            <a:r>
              <a:rPr lang="en-US" sz="2000" dirty="0" err="1" smtClean="0"/>
              <a:t>Wordpress</a:t>
            </a:r>
            <a:r>
              <a:rPr lang="en-US" sz="2000" dirty="0" smtClean="0"/>
              <a:t> 1 click install support (</a:t>
            </a:r>
            <a:r>
              <a:rPr lang="en-US" sz="2000" b="1" dirty="0" smtClean="0"/>
              <a:t>more than one </a:t>
            </a:r>
            <a:r>
              <a:rPr lang="en-US" sz="2000" dirty="0" smtClean="0"/>
              <a:t>instance)</a:t>
            </a:r>
          </a:p>
          <a:p>
            <a:pPr lvl="1"/>
            <a:r>
              <a:rPr lang="en-US" sz="2000" dirty="0" smtClean="0"/>
              <a:t>Multiple (better unlimited) </a:t>
            </a:r>
            <a:r>
              <a:rPr lang="en-US" sz="2000" dirty="0" err="1" smtClean="0"/>
              <a:t>mySQL</a:t>
            </a:r>
            <a:r>
              <a:rPr lang="en-US" sz="2000" dirty="0" smtClean="0"/>
              <a:t> databases (this will determine how many </a:t>
            </a:r>
            <a:r>
              <a:rPr lang="en-US" sz="2000" dirty="0" err="1" smtClean="0"/>
              <a:t>WordPress</a:t>
            </a:r>
            <a:r>
              <a:rPr lang="en-US" sz="2000" dirty="0" smtClean="0"/>
              <a:t> sites you can install)</a:t>
            </a:r>
          </a:p>
          <a:p>
            <a:pPr lvl="1"/>
            <a:r>
              <a:rPr lang="en-US" sz="2000" dirty="0" smtClean="0"/>
              <a:t>Determine your domain name before you start the process!! (if going for a paid domain)</a:t>
            </a:r>
          </a:p>
          <a:p>
            <a:pPr lvl="1"/>
            <a:r>
              <a:rPr lang="en-US" sz="2000" dirty="0" smtClean="0"/>
              <a:t>Stay away from </a:t>
            </a:r>
            <a:r>
              <a:rPr lang="en-US" sz="2000" dirty="0" err="1" smtClean="0"/>
              <a:t>GoDaddy</a:t>
            </a:r>
            <a:r>
              <a:rPr lang="en-US" sz="2000" dirty="0" smtClean="0"/>
              <a:t>, </a:t>
            </a:r>
            <a:r>
              <a:rPr lang="en-US" sz="2000" dirty="0" err="1" smtClean="0"/>
              <a:t>hostgator</a:t>
            </a:r>
            <a:r>
              <a:rPr lang="en-US" sz="2000" dirty="0"/>
              <a:t> </a:t>
            </a:r>
            <a:r>
              <a:rPr lang="en-US" sz="2000" dirty="0" err="1" smtClean="0"/>
              <a:t>etc</a:t>
            </a:r>
            <a:endParaRPr lang="en-US" sz="2000" dirty="0"/>
          </a:p>
          <a:p>
            <a:pPr lvl="1"/>
            <a:r>
              <a:rPr lang="en-US" sz="2000" dirty="0" smtClean="0">
                <a:hlinkClick r:id="rId2"/>
              </a:rPr>
              <a:t>www.siteground.com/depauluniversity</a:t>
            </a:r>
            <a:r>
              <a:rPr lang="en-US" sz="2000" dirty="0" smtClean="0"/>
              <a:t> </a:t>
            </a:r>
            <a:endParaRPr lang="en-US" sz="2000" dirty="0"/>
          </a:p>
          <a:p>
            <a:pPr lvl="1"/>
            <a:endParaRPr lang="en-US" sz="20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69</a:t>
            </a:fld>
            <a:endParaRPr lang="en-US"/>
          </a:p>
        </p:txBody>
      </p:sp>
      <p:sp>
        <p:nvSpPr>
          <p:cNvPr id="3" name="Title 2"/>
          <p:cNvSpPr>
            <a:spLocks noGrp="1"/>
          </p:cNvSpPr>
          <p:nvPr>
            <p:ph type="title"/>
          </p:nvPr>
        </p:nvSpPr>
        <p:spPr>
          <a:xfrm>
            <a:off x="1371600" y="304800"/>
            <a:ext cx="6512511" cy="1143000"/>
          </a:xfrm>
        </p:spPr>
        <p:txBody>
          <a:bodyPr/>
          <a:lstStyle/>
          <a:p>
            <a:r>
              <a:rPr lang="en-US" dirty="0" smtClean="0"/>
              <a:t>A word about your URL</a:t>
            </a:r>
            <a:endParaRPr lang="en-US" dirty="0"/>
          </a:p>
        </p:txBody>
      </p:sp>
      <p:sp>
        <p:nvSpPr>
          <p:cNvPr id="4" name="Content Placeholder 3"/>
          <p:cNvSpPr>
            <a:spLocks noGrp="1"/>
          </p:cNvSpPr>
          <p:nvPr>
            <p:ph sz="quarter" idx="13"/>
          </p:nvPr>
        </p:nvSpPr>
        <p:spPr>
          <a:xfrm>
            <a:off x="762000" y="1295400"/>
            <a:ext cx="8077200" cy="5410200"/>
          </a:xfrm>
        </p:spPr>
        <p:txBody>
          <a:bodyPr/>
          <a:lstStyle/>
          <a:p>
            <a:r>
              <a:rPr lang="en-US" b="1" u="sng" dirty="0" smtClean="0"/>
              <a:t>Think</a:t>
            </a:r>
            <a:r>
              <a:rPr lang="en-US" dirty="0" smtClean="0"/>
              <a:t> about it before you jump to purchase your webhost account. In fact it is a good idea to do the first Web Assignment </a:t>
            </a:r>
            <a:r>
              <a:rPr lang="en-US" b="1" u="sng" dirty="0" smtClean="0"/>
              <a:t>BEFORE</a:t>
            </a:r>
            <a:r>
              <a:rPr lang="en-US" dirty="0" smtClean="0"/>
              <a:t> purchase</a:t>
            </a:r>
          </a:p>
          <a:p>
            <a:pPr marL="45720" indent="0">
              <a:buNone/>
            </a:pPr>
            <a:endParaRPr lang="en-US" dirty="0" smtClean="0"/>
          </a:p>
          <a:p>
            <a:r>
              <a:rPr lang="en-US" dirty="0" smtClean="0"/>
              <a:t>With the free </a:t>
            </a:r>
            <a:r>
              <a:rPr lang="en-US" dirty="0" err="1" smtClean="0"/>
              <a:t>Siteground</a:t>
            </a:r>
            <a:r>
              <a:rPr lang="en-US" dirty="0" smtClean="0"/>
              <a:t> site you will be given a generic subdomain. This is acceptable.</a:t>
            </a:r>
          </a:p>
        </p:txBody>
      </p:sp>
    </p:spTree>
    <p:extLst>
      <p:ext uri="{BB962C8B-B14F-4D97-AF65-F5344CB8AC3E}">
        <p14:creationId xmlns:p14="http://schemas.microsoft.com/office/powerpoint/2010/main" val="186523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52600" y="4800600"/>
            <a:ext cx="6512511" cy="1143000"/>
          </a:xfrm>
        </p:spPr>
        <p:txBody>
          <a:bodyPr/>
          <a:lstStyle/>
          <a:p>
            <a:r>
              <a:rPr lang="en-US" dirty="0" smtClean="0"/>
              <a:t>Shifting Skills in IT</a:t>
            </a:r>
            <a:endParaRPr lang="en-US" dirty="0"/>
          </a:p>
        </p:txBody>
      </p:sp>
      <p:sp>
        <p:nvSpPr>
          <p:cNvPr id="2" name="Slide Number Placeholder 1"/>
          <p:cNvSpPr>
            <a:spLocks noGrp="1"/>
          </p:cNvSpPr>
          <p:nvPr>
            <p:ph type="sldNum" sz="quarter" idx="12"/>
          </p:nvPr>
        </p:nvSpPr>
        <p:spPr/>
        <p:txBody>
          <a:bodyPr/>
          <a:lstStyle/>
          <a:p>
            <a:fld id="{3439DEDF-748B-48DA-8ED1-C8D2BF07B1D4}" type="slidenum">
              <a:rPr lang="en-US" smtClean="0"/>
              <a:pPr/>
              <a:t>7</a:t>
            </a:fld>
            <a:endParaRPr lang="en-US" dirty="0"/>
          </a:p>
        </p:txBody>
      </p:sp>
      <p:grpSp>
        <p:nvGrpSpPr>
          <p:cNvPr id="5" name="Group 4"/>
          <p:cNvGrpSpPr/>
          <p:nvPr/>
        </p:nvGrpSpPr>
        <p:grpSpPr>
          <a:xfrm>
            <a:off x="381000" y="304800"/>
            <a:ext cx="8326909" cy="4114800"/>
            <a:chOff x="381000" y="304800"/>
            <a:chExt cx="8326909" cy="411480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04800"/>
              <a:ext cx="832690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772400" y="4114800"/>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67046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richardpettinger.com/economics/clever_exam_answers/exam-answers-6.jpg"/>
          <p:cNvPicPr>
            <a:picLocks noChangeAspect="1" noChangeArrowheads="1"/>
          </p:cNvPicPr>
          <p:nvPr/>
        </p:nvPicPr>
        <p:blipFill>
          <a:blip r:embed="rId2" cstate="print"/>
          <a:srcRect/>
          <a:stretch>
            <a:fillRect/>
          </a:stretch>
        </p:blipFill>
        <p:spPr bwMode="auto">
          <a:xfrm>
            <a:off x="5013016" y="1371600"/>
            <a:ext cx="4130984" cy="3248025"/>
          </a:xfrm>
          <a:prstGeom prst="rect">
            <a:avLst/>
          </a:prstGeom>
          <a:noFill/>
        </p:spPr>
      </p:pic>
      <p:sp>
        <p:nvSpPr>
          <p:cNvPr id="5" name="Slide Number Placeholder 4"/>
          <p:cNvSpPr>
            <a:spLocks noGrp="1"/>
          </p:cNvSpPr>
          <p:nvPr>
            <p:ph type="sldNum" sz="quarter" idx="12"/>
          </p:nvPr>
        </p:nvSpPr>
        <p:spPr/>
        <p:txBody>
          <a:bodyPr/>
          <a:lstStyle/>
          <a:p>
            <a:fld id="{3439DEDF-748B-48DA-8ED1-C8D2BF07B1D4}" type="slidenum">
              <a:rPr lang="en-US" smtClean="0"/>
              <a:pPr/>
              <a:t>70</a:t>
            </a:fld>
            <a:endParaRPr lang="en-US"/>
          </a:p>
        </p:txBody>
      </p:sp>
      <p:sp>
        <p:nvSpPr>
          <p:cNvPr id="2" name="Title 1"/>
          <p:cNvSpPr>
            <a:spLocks noGrp="1"/>
          </p:cNvSpPr>
          <p:nvPr>
            <p:ph type="title"/>
          </p:nvPr>
        </p:nvSpPr>
        <p:spPr>
          <a:xfrm>
            <a:off x="2631489" y="5257800"/>
            <a:ext cx="6512511" cy="1143000"/>
          </a:xfrm>
        </p:spPr>
        <p:txBody>
          <a:bodyPr/>
          <a:lstStyle/>
          <a:p>
            <a:r>
              <a:rPr lang="en-US" dirty="0" smtClean="0"/>
              <a:t>Final Exam</a:t>
            </a:r>
            <a:endParaRPr lang="en-US" dirty="0"/>
          </a:p>
        </p:txBody>
      </p:sp>
      <p:sp>
        <p:nvSpPr>
          <p:cNvPr id="3" name="Content Placeholder 2"/>
          <p:cNvSpPr>
            <a:spLocks noGrp="1"/>
          </p:cNvSpPr>
          <p:nvPr>
            <p:ph sz="quarter" idx="13"/>
          </p:nvPr>
        </p:nvSpPr>
        <p:spPr>
          <a:xfrm>
            <a:off x="0" y="838200"/>
            <a:ext cx="5334000" cy="4876800"/>
          </a:xfrm>
        </p:spPr>
        <p:txBody>
          <a:bodyPr>
            <a:normAutofit/>
          </a:bodyPr>
          <a:lstStyle/>
          <a:p>
            <a:r>
              <a:rPr lang="en-US" dirty="0" smtClean="0"/>
              <a:t>It will be a take home exam.   </a:t>
            </a:r>
          </a:p>
          <a:p>
            <a:r>
              <a:rPr lang="en-US" b="1" dirty="0" smtClean="0"/>
              <a:t>Exam is due July </a:t>
            </a:r>
            <a:r>
              <a:rPr lang="en-US" b="1" dirty="0" smtClean="0"/>
              <a:t>19, </a:t>
            </a:r>
            <a:r>
              <a:rPr lang="en-US" b="1" dirty="0" smtClean="0"/>
              <a:t>2015 11:30 pm</a:t>
            </a:r>
          </a:p>
        </p:txBody>
      </p:sp>
    </p:spTree>
    <p:extLst>
      <p:ext uri="{BB962C8B-B14F-4D97-AF65-F5344CB8AC3E}">
        <p14:creationId xmlns:p14="http://schemas.microsoft.com/office/powerpoint/2010/main" val="236039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2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810000" y="6340475"/>
            <a:ext cx="1828800" cy="365125"/>
          </a:xfrm>
        </p:spPr>
        <p:txBody>
          <a:bodyPr/>
          <a:lstStyle/>
          <a:p>
            <a:fld id="{3439DEDF-748B-48DA-8ED1-C8D2BF07B1D4}" type="slidenum">
              <a:rPr lang="en-US" smtClean="0"/>
              <a:pPr/>
              <a:t>71</a:t>
            </a:fld>
            <a:endParaRPr lang="en-US"/>
          </a:p>
        </p:txBody>
      </p:sp>
      <p:sp>
        <p:nvSpPr>
          <p:cNvPr id="2" name="Title 1"/>
          <p:cNvSpPr>
            <a:spLocks noGrp="1"/>
          </p:cNvSpPr>
          <p:nvPr>
            <p:ph type="title"/>
          </p:nvPr>
        </p:nvSpPr>
        <p:spPr>
          <a:xfrm>
            <a:off x="1219200" y="38100"/>
            <a:ext cx="6512511" cy="723900"/>
          </a:xfrm>
        </p:spPr>
        <p:txBody>
          <a:bodyPr/>
          <a:lstStyle/>
          <a:p>
            <a:pPr algn="ctr"/>
            <a:r>
              <a:rPr lang="en-US" dirty="0" smtClean="0"/>
              <a:t>Memos</a:t>
            </a:r>
            <a:endParaRPr lang="en-US" dirty="0"/>
          </a:p>
        </p:txBody>
      </p:sp>
      <p:sp>
        <p:nvSpPr>
          <p:cNvPr id="3" name="Content Placeholder 2"/>
          <p:cNvSpPr>
            <a:spLocks noGrp="1"/>
          </p:cNvSpPr>
          <p:nvPr>
            <p:ph sz="quarter" idx="13"/>
          </p:nvPr>
        </p:nvSpPr>
        <p:spPr>
          <a:xfrm>
            <a:off x="0" y="762000"/>
            <a:ext cx="8763000" cy="6400800"/>
          </a:xfrm>
        </p:spPr>
        <p:txBody>
          <a:bodyPr/>
          <a:lstStyle/>
          <a:p>
            <a:r>
              <a:rPr lang="en-US" sz="2800" dirty="0" smtClean="0"/>
              <a:t>Must use standard memo format (to: from: date: subject: &lt;body&gt;</a:t>
            </a:r>
          </a:p>
          <a:p>
            <a:r>
              <a:rPr lang="en-US" sz="2800" dirty="0" smtClean="0"/>
              <a:t>Body – These parts</a:t>
            </a:r>
          </a:p>
          <a:p>
            <a:pPr lvl="1"/>
            <a:r>
              <a:rPr lang="en-US" sz="2800" dirty="0" smtClean="0"/>
              <a:t>Statement of the issues addressed in memo</a:t>
            </a:r>
          </a:p>
          <a:p>
            <a:pPr lvl="1"/>
            <a:r>
              <a:rPr lang="en-US" sz="2800" dirty="0" smtClean="0"/>
              <a:t>Recommendation</a:t>
            </a:r>
          </a:p>
          <a:p>
            <a:pPr lvl="2"/>
            <a:r>
              <a:rPr lang="en-US" sz="2000" dirty="0" smtClean="0"/>
              <a:t>Read the background material before you make the recommendation</a:t>
            </a:r>
          </a:p>
          <a:p>
            <a:pPr lvl="1"/>
            <a:r>
              <a:rPr lang="en-US" sz="2800" dirty="0" smtClean="0"/>
              <a:t>Justification</a:t>
            </a:r>
          </a:p>
          <a:p>
            <a:pPr lvl="1"/>
            <a:r>
              <a:rPr lang="en-US" sz="2800" dirty="0" smtClean="0"/>
              <a:t>References (citations -</a:t>
            </a:r>
            <a:r>
              <a:rPr lang="en-US" sz="2800" dirty="0" smtClean="0">
                <a:solidFill>
                  <a:srgbClr val="FF0000"/>
                </a:solidFill>
              </a:rPr>
              <a:t>2</a:t>
            </a:r>
            <a:r>
              <a:rPr lang="en-US" sz="2800" dirty="0" smtClean="0"/>
              <a:t> for each memo for supporting material) </a:t>
            </a:r>
          </a:p>
          <a:p>
            <a:pPr lvl="1"/>
            <a:r>
              <a:rPr lang="en-US" sz="2800" dirty="0" smtClean="0"/>
              <a:t>Memos missing citations will be </a:t>
            </a:r>
            <a:r>
              <a:rPr lang="en-US" sz="2800" b="1" dirty="0" smtClean="0"/>
              <a:t>UNACCEPTABLE </a:t>
            </a:r>
            <a:r>
              <a:rPr lang="en-US" sz="2800" dirty="0" smtClean="0"/>
              <a:t>(Points deducted)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810000" y="6324600"/>
            <a:ext cx="1828800" cy="365125"/>
          </a:xfrm>
        </p:spPr>
        <p:txBody>
          <a:bodyPr/>
          <a:lstStyle/>
          <a:p>
            <a:fld id="{3439DEDF-748B-48DA-8ED1-C8D2BF07B1D4}" type="slidenum">
              <a:rPr lang="en-US" smtClean="0"/>
              <a:pPr/>
              <a:t>72</a:t>
            </a:fld>
            <a:endParaRPr lang="en-US" dirty="0"/>
          </a:p>
        </p:txBody>
      </p:sp>
      <p:sp>
        <p:nvSpPr>
          <p:cNvPr id="2" name="Title 1"/>
          <p:cNvSpPr>
            <a:spLocks noGrp="1"/>
          </p:cNvSpPr>
          <p:nvPr>
            <p:ph type="title"/>
          </p:nvPr>
        </p:nvSpPr>
        <p:spPr>
          <a:xfrm>
            <a:off x="1295400" y="152400"/>
            <a:ext cx="6512511" cy="762000"/>
          </a:xfrm>
        </p:spPr>
        <p:txBody>
          <a:bodyPr/>
          <a:lstStyle/>
          <a:p>
            <a:pPr algn="ctr"/>
            <a:r>
              <a:rPr lang="en-US" dirty="0" smtClean="0"/>
              <a:t>More on Memos</a:t>
            </a:r>
            <a:endParaRPr lang="en-US" dirty="0"/>
          </a:p>
        </p:txBody>
      </p:sp>
      <p:sp>
        <p:nvSpPr>
          <p:cNvPr id="3" name="Content Placeholder 2"/>
          <p:cNvSpPr>
            <a:spLocks noGrp="1"/>
          </p:cNvSpPr>
          <p:nvPr>
            <p:ph sz="quarter" idx="13"/>
          </p:nvPr>
        </p:nvSpPr>
        <p:spPr>
          <a:xfrm>
            <a:off x="152400" y="914400"/>
            <a:ext cx="8839200" cy="5181600"/>
          </a:xfrm>
        </p:spPr>
        <p:txBody>
          <a:bodyPr>
            <a:noAutofit/>
          </a:bodyPr>
          <a:lstStyle/>
          <a:p>
            <a:r>
              <a:rPr lang="en-US" sz="2800" dirty="0" smtClean="0"/>
              <a:t>There will be a total of 7 memos</a:t>
            </a:r>
          </a:p>
          <a:p>
            <a:endParaRPr lang="en-US" sz="2400" dirty="0" smtClean="0"/>
          </a:p>
          <a:p>
            <a:r>
              <a:rPr lang="en-US" sz="2400" dirty="0" smtClean="0"/>
              <a:t>For Graduate students (ECT424):</a:t>
            </a:r>
          </a:p>
          <a:p>
            <a:pPr lvl="1"/>
            <a:r>
              <a:rPr lang="en-US" sz="1800" dirty="0" smtClean="0"/>
              <a:t>I will drop the memo with the 3 lowest scores </a:t>
            </a:r>
          </a:p>
          <a:p>
            <a:pPr lvl="1"/>
            <a:r>
              <a:rPr lang="en-US" sz="1800" dirty="0" smtClean="0"/>
              <a:t>In other words, four of the seven memos will count towards your grade</a:t>
            </a:r>
          </a:p>
          <a:p>
            <a:r>
              <a:rPr lang="en-US" sz="2400" dirty="0" smtClean="0"/>
              <a:t>For Undergraduate Students (IS324):</a:t>
            </a:r>
          </a:p>
          <a:p>
            <a:pPr lvl="1"/>
            <a:r>
              <a:rPr lang="en-US" sz="1800" dirty="0" smtClean="0"/>
              <a:t>I will drop 4 memos with the lowest score</a:t>
            </a:r>
          </a:p>
          <a:p>
            <a:pPr lvl="1"/>
            <a:r>
              <a:rPr lang="en-US" sz="1800" dirty="0" smtClean="0"/>
              <a:t>In other words, three of the seven memos will count towards your grade.</a:t>
            </a:r>
          </a:p>
          <a:p>
            <a:pPr marL="365760" lvl="1" indent="0">
              <a:buNone/>
            </a:pPr>
            <a:endParaRPr lang="en-US" sz="1800" dirty="0" smtClean="0"/>
          </a:p>
          <a:p>
            <a:r>
              <a:rPr lang="en-US" sz="2200" b="1" dirty="0" smtClean="0"/>
              <a:t>Note: ALL</a:t>
            </a:r>
            <a:r>
              <a:rPr lang="en-US" sz="2200" dirty="0" smtClean="0"/>
              <a:t> students though are required to do </a:t>
            </a:r>
            <a:r>
              <a:rPr lang="en-US" sz="2200" b="1" dirty="0" smtClean="0"/>
              <a:t>Memo #3 and #5</a:t>
            </a:r>
          </a:p>
          <a:p>
            <a:r>
              <a:rPr lang="en-US" sz="2800" dirty="0" smtClean="0"/>
              <a:t>The final exam is a set of memos – these become practice for the final exam.</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73</a:t>
            </a:fld>
            <a:endParaRPr lang="en-US"/>
          </a:p>
        </p:txBody>
      </p:sp>
      <p:sp>
        <p:nvSpPr>
          <p:cNvPr id="3" name="Title 2"/>
          <p:cNvSpPr>
            <a:spLocks noGrp="1"/>
          </p:cNvSpPr>
          <p:nvPr>
            <p:ph type="title"/>
          </p:nvPr>
        </p:nvSpPr>
        <p:spPr>
          <a:xfrm>
            <a:off x="990600" y="0"/>
            <a:ext cx="6512511" cy="1143000"/>
          </a:xfrm>
        </p:spPr>
        <p:txBody>
          <a:bodyPr/>
          <a:lstStyle/>
          <a:p>
            <a:r>
              <a:rPr lang="en-US" dirty="0" smtClean="0"/>
              <a:t>One more on Memos</a:t>
            </a:r>
            <a:endParaRPr lang="en-US" dirty="0"/>
          </a:p>
        </p:txBody>
      </p:sp>
      <p:sp>
        <p:nvSpPr>
          <p:cNvPr id="4" name="Content Placeholder 3"/>
          <p:cNvSpPr>
            <a:spLocks noGrp="1"/>
          </p:cNvSpPr>
          <p:nvPr>
            <p:ph sz="quarter" idx="13"/>
          </p:nvPr>
        </p:nvSpPr>
        <p:spPr>
          <a:xfrm>
            <a:off x="76200" y="731520"/>
            <a:ext cx="8686800" cy="3474720"/>
          </a:xfrm>
        </p:spPr>
        <p:txBody>
          <a:bodyPr/>
          <a:lstStyle/>
          <a:p>
            <a:r>
              <a:rPr lang="en-US" dirty="0" smtClean="0"/>
              <a:t>One of the objectives is for you to demonstrate your understanding of the material (conversant – right?)</a:t>
            </a:r>
          </a:p>
          <a:p>
            <a:r>
              <a:rPr lang="en-US" dirty="0" smtClean="0"/>
              <a:t>If all you do is long quote blocks, you are not demonstrating your understanding. </a:t>
            </a:r>
            <a:endParaRPr lang="en-US" dirty="0"/>
          </a:p>
        </p:txBody>
      </p:sp>
    </p:spTree>
    <p:extLst>
      <p:ext uri="{BB962C8B-B14F-4D97-AF65-F5344CB8AC3E}">
        <p14:creationId xmlns:p14="http://schemas.microsoft.com/office/powerpoint/2010/main" val="19527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74</a:t>
            </a:fld>
            <a:endParaRPr lang="en-US"/>
          </a:p>
        </p:txBody>
      </p:sp>
      <p:sp>
        <p:nvSpPr>
          <p:cNvPr id="3" name="Title 2"/>
          <p:cNvSpPr>
            <a:spLocks noGrp="1"/>
          </p:cNvSpPr>
          <p:nvPr>
            <p:ph type="title"/>
          </p:nvPr>
        </p:nvSpPr>
        <p:spPr>
          <a:xfrm>
            <a:off x="2438400" y="5181600"/>
            <a:ext cx="6512511" cy="1143000"/>
          </a:xfrm>
        </p:spPr>
        <p:txBody>
          <a:bodyPr/>
          <a:lstStyle/>
          <a:p>
            <a:r>
              <a:rPr lang="en-US" dirty="0" smtClean="0"/>
              <a:t>Memo Grading</a:t>
            </a:r>
            <a:endParaRPr lang="en-US" dirty="0"/>
          </a:p>
        </p:txBody>
      </p:sp>
      <p:sp>
        <p:nvSpPr>
          <p:cNvPr id="4" name="Content Placeholder 3"/>
          <p:cNvSpPr>
            <a:spLocks noGrp="1"/>
          </p:cNvSpPr>
          <p:nvPr>
            <p:ph sz="quarter" idx="13"/>
          </p:nvPr>
        </p:nvSpPr>
        <p:spPr>
          <a:xfrm>
            <a:off x="609600" y="457200"/>
            <a:ext cx="6934200" cy="4724400"/>
          </a:xfrm>
        </p:spPr>
        <p:txBody>
          <a:bodyPr/>
          <a:lstStyle/>
          <a:p>
            <a:r>
              <a:rPr lang="en-US" dirty="0" smtClean="0"/>
              <a:t>Grading is on a 3 grade scale</a:t>
            </a:r>
          </a:p>
          <a:p>
            <a:pPr lvl="1"/>
            <a:r>
              <a:rPr lang="en-US" dirty="0" smtClean="0"/>
              <a:t>5 – acceptable</a:t>
            </a:r>
          </a:p>
          <a:p>
            <a:pPr lvl="1"/>
            <a:r>
              <a:rPr lang="en-US" dirty="0" smtClean="0"/>
              <a:t>3 - flawed</a:t>
            </a:r>
          </a:p>
          <a:p>
            <a:pPr lvl="1"/>
            <a:r>
              <a:rPr lang="en-US" dirty="0" smtClean="0"/>
              <a:t>1 – unacceptable</a:t>
            </a:r>
          </a:p>
          <a:p>
            <a:pPr marL="365760" lvl="1" indent="0">
              <a:buNone/>
            </a:pPr>
            <a:endParaRPr lang="en-US" dirty="0"/>
          </a:p>
        </p:txBody>
      </p:sp>
    </p:spTree>
    <p:extLst>
      <p:ext uri="{BB962C8B-B14F-4D97-AF65-F5344CB8AC3E}">
        <p14:creationId xmlns:p14="http://schemas.microsoft.com/office/powerpoint/2010/main" val="25085721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http://thesituationist.files.wordpress.com/2008/03/istock-social-network.jpg"/>
          <p:cNvPicPr>
            <a:picLocks noChangeAspect="1" noChangeArrowheads="1"/>
          </p:cNvPicPr>
          <p:nvPr/>
        </p:nvPicPr>
        <p:blipFill>
          <a:blip r:embed="rId3" cstate="print"/>
          <a:srcRect/>
          <a:stretch>
            <a:fillRect/>
          </a:stretch>
        </p:blipFill>
        <p:spPr bwMode="auto">
          <a:xfrm>
            <a:off x="5323626" y="838200"/>
            <a:ext cx="3790950" cy="4732574"/>
          </a:xfrm>
          <a:prstGeom prst="rect">
            <a:avLst/>
          </a:prstGeom>
          <a:noFill/>
        </p:spPr>
      </p:pic>
      <p:sp>
        <p:nvSpPr>
          <p:cNvPr id="5" name="Slide Number Placeholder 4"/>
          <p:cNvSpPr>
            <a:spLocks noGrp="1"/>
          </p:cNvSpPr>
          <p:nvPr>
            <p:ph type="sldNum" sz="quarter" idx="12"/>
          </p:nvPr>
        </p:nvSpPr>
        <p:spPr>
          <a:xfrm>
            <a:off x="0" y="6492875"/>
            <a:ext cx="1828800" cy="365125"/>
          </a:xfrm>
        </p:spPr>
        <p:txBody>
          <a:bodyPr/>
          <a:lstStyle/>
          <a:p>
            <a:fld id="{3439DEDF-748B-48DA-8ED1-C8D2BF07B1D4}" type="slidenum">
              <a:rPr lang="en-US" smtClean="0"/>
              <a:pPr/>
              <a:t>75</a:t>
            </a:fld>
            <a:endParaRPr lang="en-US" dirty="0"/>
          </a:p>
        </p:txBody>
      </p:sp>
      <p:sp>
        <p:nvSpPr>
          <p:cNvPr id="2" name="Title 1"/>
          <p:cNvSpPr>
            <a:spLocks noGrp="1"/>
          </p:cNvSpPr>
          <p:nvPr>
            <p:ph type="title"/>
          </p:nvPr>
        </p:nvSpPr>
        <p:spPr>
          <a:xfrm>
            <a:off x="2631489" y="6019800"/>
            <a:ext cx="6512511" cy="838200"/>
          </a:xfrm>
        </p:spPr>
        <p:txBody>
          <a:bodyPr>
            <a:normAutofit fontScale="90000"/>
          </a:bodyPr>
          <a:lstStyle/>
          <a:p>
            <a:r>
              <a:rPr lang="en-US" dirty="0" smtClean="0"/>
              <a:t>Discussion Participation</a:t>
            </a:r>
            <a:endParaRPr lang="en-US" dirty="0"/>
          </a:p>
        </p:txBody>
      </p:sp>
      <p:sp>
        <p:nvSpPr>
          <p:cNvPr id="3" name="Content Placeholder 2"/>
          <p:cNvSpPr>
            <a:spLocks noGrp="1"/>
          </p:cNvSpPr>
          <p:nvPr>
            <p:ph sz="quarter" idx="13"/>
          </p:nvPr>
        </p:nvSpPr>
        <p:spPr>
          <a:xfrm>
            <a:off x="304800" y="152400"/>
            <a:ext cx="5105400" cy="5715000"/>
          </a:xfrm>
        </p:spPr>
        <p:txBody>
          <a:bodyPr/>
          <a:lstStyle/>
          <a:p>
            <a:r>
              <a:rPr lang="en-US" sz="3200" dirty="0" smtClean="0"/>
              <a:t>In class discussion, in person -BEST</a:t>
            </a:r>
          </a:p>
          <a:p>
            <a:r>
              <a:rPr lang="en-US" sz="3200" dirty="0" smtClean="0"/>
              <a:t>There are discussion boards these add to your participation grade</a:t>
            </a:r>
          </a:p>
          <a:p>
            <a:r>
              <a:rPr lang="en-US" sz="3200" dirty="0" smtClean="0"/>
              <a:t>We’ll try to discuss the memo one class BEFORE they are due or do a group activity about the memo topic.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439DEDF-748B-48DA-8ED1-C8D2BF07B1D4}" type="slidenum">
              <a:rPr lang="en-US" smtClean="0"/>
              <a:pPr/>
              <a:t>76</a:t>
            </a:fld>
            <a:endParaRPr lang="en-US"/>
          </a:p>
        </p:txBody>
      </p:sp>
      <p:sp>
        <p:nvSpPr>
          <p:cNvPr id="2" name="Title 1"/>
          <p:cNvSpPr>
            <a:spLocks noGrp="1"/>
          </p:cNvSpPr>
          <p:nvPr>
            <p:ph type="title"/>
          </p:nvPr>
        </p:nvSpPr>
        <p:spPr>
          <a:xfrm>
            <a:off x="2631489" y="5486400"/>
            <a:ext cx="6207711" cy="1143000"/>
          </a:xfrm>
        </p:spPr>
        <p:txBody>
          <a:bodyPr/>
          <a:lstStyle/>
          <a:p>
            <a:r>
              <a:rPr lang="en-US" dirty="0" smtClean="0"/>
              <a:t>Discussion board</a:t>
            </a:r>
            <a:endParaRPr lang="en-US" dirty="0"/>
          </a:p>
        </p:txBody>
      </p:sp>
      <p:sp>
        <p:nvSpPr>
          <p:cNvPr id="3" name="Content Placeholder 2"/>
          <p:cNvSpPr>
            <a:spLocks noGrp="1"/>
          </p:cNvSpPr>
          <p:nvPr>
            <p:ph sz="quarter" idx="13"/>
          </p:nvPr>
        </p:nvSpPr>
        <p:spPr>
          <a:xfrm>
            <a:off x="152400" y="228600"/>
            <a:ext cx="8610600" cy="5334000"/>
          </a:xfrm>
        </p:spPr>
        <p:txBody>
          <a:bodyPr>
            <a:normAutofit fontScale="92500" lnSpcReduction="20000"/>
          </a:bodyPr>
          <a:lstStyle/>
          <a:p>
            <a:r>
              <a:rPr lang="en-US" dirty="0" smtClean="0"/>
              <a:t>Each student must submit </a:t>
            </a:r>
            <a:r>
              <a:rPr lang="en-US" dirty="0"/>
              <a:t>a post </a:t>
            </a:r>
            <a:r>
              <a:rPr lang="en-US" b="1" u="sng" dirty="0" smtClean="0"/>
              <a:t>every</a:t>
            </a:r>
            <a:r>
              <a:rPr lang="en-US" dirty="0" smtClean="0"/>
              <a:t> week</a:t>
            </a:r>
          </a:p>
          <a:p>
            <a:r>
              <a:rPr lang="en-US" dirty="0" smtClean="0"/>
              <a:t>You can comment on ANY post on the board</a:t>
            </a:r>
          </a:p>
          <a:p>
            <a:r>
              <a:rPr lang="en-US" dirty="0"/>
              <a:t>C</a:t>
            </a:r>
            <a:r>
              <a:rPr lang="en-US" dirty="0" smtClean="0"/>
              <a:t>omments </a:t>
            </a:r>
            <a:r>
              <a:rPr lang="en-US" dirty="0"/>
              <a:t>at D2L</a:t>
            </a:r>
            <a:endParaRPr lang="en-US" dirty="0" smtClean="0"/>
          </a:p>
          <a:p>
            <a:r>
              <a:rPr lang="en-US" dirty="0" smtClean="0"/>
              <a:t>You must make at least 2 comments each </a:t>
            </a:r>
            <a:r>
              <a:rPr lang="en-US" b="1" dirty="0" smtClean="0"/>
              <a:t>class (</a:t>
            </a:r>
            <a:r>
              <a:rPr lang="en-US" dirty="0" smtClean="0"/>
              <a:t>total of 20 for the course)</a:t>
            </a:r>
          </a:p>
          <a:p>
            <a:r>
              <a:rPr lang="en-US" dirty="0"/>
              <a:t>You must make the tie in to the class – </a:t>
            </a:r>
            <a:r>
              <a:rPr lang="en-US" u="sng" dirty="0"/>
              <a:t>Enterprise</a:t>
            </a:r>
            <a:r>
              <a:rPr lang="en-US" dirty="0"/>
              <a:t> </a:t>
            </a:r>
            <a:r>
              <a:rPr lang="en-US" dirty="0" smtClean="0"/>
              <a:t>Architecture/Infrastructure</a:t>
            </a:r>
            <a:r>
              <a:rPr lang="en-US" dirty="0"/>
              <a:t> </a:t>
            </a:r>
            <a:r>
              <a:rPr lang="en-US" dirty="0" smtClean="0"/>
              <a:t>(topics of discussions are based on class content)</a:t>
            </a:r>
          </a:p>
        </p:txBody>
      </p:sp>
    </p:spTree>
    <p:extLst>
      <p:ext uri="{BB962C8B-B14F-4D97-AF65-F5344CB8AC3E}">
        <p14:creationId xmlns:p14="http://schemas.microsoft.com/office/powerpoint/2010/main" val="203988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headrush.typepad.com/photos/uncategorized/books.jpg"/>
          <p:cNvPicPr>
            <a:picLocks noChangeAspect="1" noChangeArrowheads="1"/>
          </p:cNvPicPr>
          <p:nvPr/>
        </p:nvPicPr>
        <p:blipFill>
          <a:blip r:embed="rId2" cstate="print"/>
          <a:srcRect/>
          <a:stretch>
            <a:fillRect/>
          </a:stretch>
        </p:blipFill>
        <p:spPr bwMode="auto">
          <a:xfrm>
            <a:off x="4952999" y="3886200"/>
            <a:ext cx="4048125" cy="2686051"/>
          </a:xfrm>
          <a:prstGeom prst="rect">
            <a:avLst/>
          </a:prstGeom>
          <a:noFill/>
        </p:spPr>
      </p:pic>
      <p:sp>
        <p:nvSpPr>
          <p:cNvPr id="5" name="Slide Number Placeholder 4"/>
          <p:cNvSpPr>
            <a:spLocks noGrp="1"/>
          </p:cNvSpPr>
          <p:nvPr>
            <p:ph type="sldNum" sz="quarter" idx="12"/>
          </p:nvPr>
        </p:nvSpPr>
        <p:spPr/>
        <p:txBody>
          <a:bodyPr/>
          <a:lstStyle/>
          <a:p>
            <a:fld id="{3439DEDF-748B-48DA-8ED1-C8D2BF07B1D4}" type="slidenum">
              <a:rPr lang="en-US" smtClean="0"/>
              <a:pPr/>
              <a:t>77</a:t>
            </a:fld>
            <a:endParaRPr lang="en-US"/>
          </a:p>
        </p:txBody>
      </p:sp>
      <p:sp>
        <p:nvSpPr>
          <p:cNvPr id="2" name="Title 1"/>
          <p:cNvSpPr>
            <a:spLocks noGrp="1"/>
          </p:cNvSpPr>
          <p:nvPr>
            <p:ph type="title"/>
          </p:nvPr>
        </p:nvSpPr>
        <p:spPr>
          <a:xfrm>
            <a:off x="0" y="4876800"/>
            <a:ext cx="4952999" cy="1143000"/>
          </a:xfrm>
        </p:spPr>
        <p:txBody>
          <a:bodyPr>
            <a:normAutofit fontScale="90000"/>
          </a:bodyPr>
          <a:lstStyle/>
          <a:p>
            <a:r>
              <a:rPr lang="en-US" dirty="0" smtClean="0"/>
              <a:t>Reading for next class</a:t>
            </a:r>
            <a:endParaRPr lang="en-US" dirty="0"/>
          </a:p>
        </p:txBody>
      </p:sp>
      <p:sp>
        <p:nvSpPr>
          <p:cNvPr id="3" name="Content Placeholder 2"/>
          <p:cNvSpPr>
            <a:spLocks noGrp="1"/>
          </p:cNvSpPr>
          <p:nvPr>
            <p:ph sz="quarter" idx="13"/>
          </p:nvPr>
        </p:nvSpPr>
        <p:spPr>
          <a:xfrm>
            <a:off x="0" y="7937"/>
            <a:ext cx="8229600" cy="4525963"/>
          </a:xfrm>
        </p:spPr>
        <p:txBody>
          <a:bodyPr>
            <a:normAutofit/>
          </a:bodyPr>
          <a:lstStyle/>
          <a:p>
            <a:r>
              <a:rPr lang="en-US" dirty="0" smtClean="0"/>
              <a:t>See D2L – Class 2</a:t>
            </a:r>
          </a:p>
          <a:p>
            <a:r>
              <a:rPr lang="en-US" dirty="0" smtClean="0"/>
              <a:t>We will talk about: LAN protocols,  Internet Routing, DNS, Wireless, and whatever other topics seem interesting next class </a:t>
            </a:r>
          </a:p>
          <a:p>
            <a:r>
              <a:rPr lang="en-US" dirty="0" smtClean="0"/>
              <a:t>You should be prepared to talk about your </a:t>
            </a:r>
            <a:r>
              <a:rPr lang="en-US" dirty="0" err="1" smtClean="0"/>
              <a:t>blogsite</a:t>
            </a:r>
            <a:r>
              <a:rPr lang="en-US" dirty="0" smtClean="0"/>
              <a:t> context </a:t>
            </a:r>
          </a:p>
          <a:p>
            <a:pPr marL="45720" indent="0">
              <a:buNone/>
            </a:pPr>
            <a:endParaRPr lang="en-US" dirty="0" smtClean="0"/>
          </a:p>
        </p:txBody>
      </p:sp>
      <p:sp>
        <p:nvSpPr>
          <p:cNvPr id="6146" name="AutoShape 2" descr="data:image/jpg;base64,/9j/4AAQSkZJRgABAQAAAQABAAD/2wCEAAkGBhQSEBQUExQVFBUUFxQUFBcXFBgUFRQVFBQVFBUUFBQXHCYeFxkjGRQUHy8gJCcpLCwsFR4xNTAqNSYsLCkBCQoKDgwOGg8PGiwkHyQsKSwsKS8tKSwsLCwsLCwpLCwpLCkqKSwsLCkpLCwsLCwsLCksLCwpKSwpLCwsKSwsLP/AABEIALcBFAMBIgACEQEDEQH/xAAcAAACAgMBAQAAAAAAAAAAAAAEBQMGAAEHAgj/xABQEAABAwICBQcHBgsGBQUBAAABAAIDBBEFIQYSMUFREyJhcYGRoQcyUpKxwdEUQkNTYnIVFiOCg5OiwtLh8BczRFRjsjRFhKPiVWR0w/Ek/8QAGQEAAwEBAQAAAAAAAAAAAAAAAgMEAQAF/8QAMhEAAgECAwUHBAICAwAAAAAAAAECAxESEyEUMUFRUgQiYZGhsfAygdHhQnEjYgVjwf/aAAwDAQACEQMRAD8AUOMA+mj9YLxy8A+mj9YKmHRhv2l5/FlvFy8+0OZTeXIvEVfT3zmj9YKwUOL0TGEmeLZ6QXKRou3i5Sx6INPznLLU1x9DbyfAv89JFO27SHA8FUMY0YdE7XiJaehH4Ho5JCbxyutwOY7kwOLapLJ9t8nbiguk+6xiXMolbVyPIEgzHitwxZFOtJomGZpYQRY7EvEORRuWlgtXqwQR5FQMiyR8cXNKjZDktUjLEzYByaBkjyTcxfk0BJDzUEHqE0TQ0w5JBthyKZRxnk0OyHmrk2rnNCN0O1RsjTiOgu0lDxUW1VKqhDpu+4CZFkvUMOaPgorgqWlw5Y6qVzlTemh7pabJe30qcUVFkpHUagdV4j0ow7okbRoOtprK1R0aX4nR5FNpTbmKrxtBlZMOWxRGLoVjbQjV7EGylCvUjybCQsWGMptLRrctJkixGWHOh+iwlAkOea6ZR0jYmgWSnROJsFA2RxAG3vukOK4vUVbtWG8cfpbCepQzu5XY5SUY6LU6x+CmOAIIzC8HBW9C57hGjkoZd00p/PIRhwN31kv6x3xQucTlGo96Xn+i5OwZvQo3YQ3oVMfgh9OT9Y74od+Bn05P1jvitUkc4T8Pn2Lo7CG9CidhbejwVIfgLvTk9d3xQ0mj7vTk9dyJNAtVOS8/0Xl2Gt4jwWLnztHXfWSeuVi3QH/JyXn+gj5XF9a1a+Wxem1Om6Mt9AdynZo0PQHckuXgUq5XxXQ+mFPS4hAXAa7e3JWBmjQ9AdwUdbom1zDdoHYsxeASuNMLr6ZjedLGOtwSXHsNinDywteOIzVKxzRRrX2AspcBgnpjzSXRnaOHUj7jW/U1YkwOKjLZC07kxjohZadJrTFxbq3RzBklzeo2O4WCh5rlDHS5Jrqcxygij5q6+hqR7FD+TQ0+G2YnTW/kwoatv5NApMKwLDh35K6CbR80p7B/coJrOYUSkzrCaOwaQhYLWKKMWTkJDDkU9RQlylclo2jVPajaFoQEEeRRFE037Vk4p31NjJ8ixUVCdUqR1EUzwyL8mpzEvPcu8enCPdE7KIpdidOQM1bGRJFpAyyq7O71LE3aVamxUIuaepAMhTMHmnqQbV6aieM5IFfEvMrOap3rJWZIsIOIsujmDumiaHOOoDfV3K3RYQ1gAAQ2i4ayjYSQMh7EJi+nNPFcB2u7gM1A1dsojKMY3LZh1KCwi2xSOoBwXPcK8oNY5x5GBpafTv7k7/Hau30sXrn4LNFvBzb7kyxOoRwUT6IcEhfpxWD/AAkfZIfgoH6fVQ20bP1n8l14m5ng/IaV1TDF/eOa3oJz7knm0ki+jjkkPQ2w9Z1kowmU12KSyyRiMtia3VvrDbturc6hjYLuIA6SAqMq1jFPEVl+LVBN208YHBzyT22Fliby49RsNjPECPtD3LSLL8DsS5i/+0OfdRf9wfBb/tFqP8kP1g+CNkw8bkJJTWUTqPkUKn4kZ8o9Vuo2+v8AyQtZp/XPAaKZjRv51yVOWhe4mNuhzfALL8RbLUSz6pfCWkbc7o+mxBkdmyMc2+8jJP6OKOyhxikje0AELMTfALDbiJcepo3Ma6MgngkQjdZe8Sg+TyDbY7M8lCMWbZa/A1Ilz5MqCMnUUorAYyhm1Y1V1mEkMmF3JhD1bnaiJjr28mEPVVrS0BCrm2CIZjyKFbIdQo1lS3kUKJ26hWo6wpLeaUNDEbFEPmyOaHgn5pVcVKxO3G56p4zYqeiYb9qippeaVNRVHO7VklLU6LjoXfDZeYp+XQ+H+YprLzGu8exH6SRlQkWPyXTgOskuMH2qzsi/yIj7Y/8AExf80oUItzhqlDsOS9mx4NyBxW5Hc1bc1eHtXNGJmq6rfyWrru1QNgNgptG8Ea5ocRclDVzeYepWDR2oayNlwTYbAFH2hWWgdJxxalvw3DBGwEDapJAvFNpAS23yd5HHJadiv+g/wUDS5lWZfg/Jnh46ELNEeCKONtG2B/goZNJoxtgf3BakuZjn4PyYifhD2yPkY97C8Wdq22BIqvD7m8j3v+84nwVum0xh3wSdwVXhpvlsksgDmxa2qxt9wFj43TJTlbWWhtLDJ2S9AZlHEB83wWJsNDmb2jvKxKxLmynC+R7bRy/Wu717/Brz9I7vUTdKx9Ue8fFEx6TD6o+HxWPEAsPM8fgZx+eV6/AR9I96JZpAD9EfD4r27HwBfkj4fFC8XMasIunwOUDmyuA681X6qgna7WbM8kcSrHXaTyjKOG443Sb5fKTzojmijKa4hOMRHX6QySENlI5qhZiTVFjdC/WL9UgFKFfGnGcbk0q0qbtYsrMXZay2MSZ0Ksrd1uzR5m7W+RaRiLNl16Faw71VLrdyh2Zcwtr8C4jEGWtdem1TLWv4qmaxW+UPFDsvibti6S5iWPZcLbTHbaFS+VPErfLO4ldsz6jNph0l2a+MbwvTJIwb3Co/Lu4lZy7uJXbNLqO2mHSdNh0ha1trqRukrFy7l3cSs5d3EoNi8Ru3JcDp0mkbEHUYux20hVLRzAp62YRRXPpO3NHEojSvRx9HUPiDnSNjDdZ4GQLhsPShjRUZ4VLU6XacUbuOg6fXs4rx+EIxvVK5U8StcoeKpyp9RPn0+gun4Uj6FLQ1LZZWsHzjZUXWKseh0D46qGZzCWA3PVZDKm4q7kDKvG1lE6jTaIsBzCeUmCxs2NCCn0pjvzWuPYhn6TyHzYj2qbTiwcaW5ehanYRcAgZFDvwZyBo9OJmsDXU17bw63hZSHTx++mPrD4IbQ5mKs3wfk/wamwNyWVmAuRsmnx30zvWCCqPKB/7Z/ePiuww5hZ3g/J/gruI4C8Am2wFZonVQspWjWDXXOsHZHWvmjKrT9v8Al3+HxR1JhTCeU1BdwvsGV80M8NkNpScm7exr5dF6YWIsw9AWJd0Os+ZS5qQnIufYHZcfC63HTOGw3+8PeE0fRZqeKkQ45cwVQprcrf1oLI6jV85tukZpjRuZI27cwvUlFcbFSJnvZI5rXuaNY5DpRR7ydzHFQatxL3NQNyzCngoo+IVIpqR78uUf3qwUODPy5xtvzKzuoek2e9LaGMU7iLXXIX7V0/SjCS2BxBccuK5oaZ3olX9lskyXtCbskiFbspTTO9Erqvk48lbJWRVcr2ytIuIrbDu1jvPQqalVQVyaNKTdjkq2u96UeS2lqrmMfJ5eLRzSftN2Fck0l0GqqInlGXZukbmw9fo9qTS7VCppufIZOhKGu9FeWLdlllUINLayy3ZcbY0tLdli4w0nGjGi8tdMI4xl89581g4np6FrRrRuStnEUY6XuOxjd5K7xgOBRUsIii5sY853zpXb8+Cj7R2jB3Y7/Yoo0cXeluDtENGoaOIMhH3373Hebqh+WurZHEyFgAMr9d53kN49tl0+nm5uWTRs4JHPo1Tz1InkbyrmizdbzG53uBvKgjJU5KUtWVNOastEfPx0bqBTmodG5sQsNZ3NvfIWB2pYvqTF8GgnYBK3lGR84MHmkjZcDauI435Oaw8tUiARx6znNjB5wZfKzR0blfR7Vife0JalDD9JSF3XRTBW/JYrj5o9i4aWEG1jcbQus6OafjkWR8mbtaBl0Iu0q6QqnLC7l7hwtg3BFMpGWyAuqm3Tm+yJ57FK3TN4LSIHuF87KOyHOslvv5MfSUvQhZKboXj8eYjtp5h+aD71FJpnB9VN6hS8tcwlXXj5M8TUvQltTTjgiJ9Mqf6uX1CllXpdAfmSeoV2WbtEQN1K10jQ7IE5qbEcRnDwGO1WAgAcQBsJSTENI4zsa/1SgqHHWlwade7nC2V9uXvROnK2h0a0G7XLC4TOzMrhfcDkOhYpg0DIl3gtKW/iXXH8xhvcSR2JsOcB4HNSij4W71QG6Gxgg3fccc/Aos4c5mQdbfkxrT6zQCn3p8G/IgW0L+Kf3t+S4TUxAK55JSOdO+1vO3phUxzahDZXjI/OKXYZKd+Z3k71qairobaU2lJW4lkwqPkyA5t78FeMOpNaK5DRfp2BUGmnPBEPqHFpAuL8CUnNV9xUqegfpZLG0mLWB6lVvkLEdPh9mX3hKxVXdbeuqYm9C/sU4RVmgtuEBwJDSQNpAvbrVr0GxTkXGK+RNx0Hei9HMFqIHB3Mcx4GsL5jhkU7q4Gg6zqcEje0WPgkwm073D7TWpyThh05oYu0giLtSUWvsP8ANESUAew6pbIw7WnPJVLEpYJQA/lIiNhLSQh8PimhdenqGSD0S7VPcVU8ue88RZkHoAaSeSSGQl1P+Rft1D5hPRw7FzjFdF5aZxbKwtO47Wu6jvXdINLrHVq4XR/bA1md42JjV4VDUxW5s0bh0HuO5FGrUhxuhdSlGru7rPmg0K8fJwulaWeTt8DXSQXkYMyy3PYOj0gufFwVUK2PVDez0XFNTAzSXNgiMPwR8srYmC7nGw+J6FNT1LWuzXUdD8FEEYnc28soswbw0+8qirVVOji48CaMHLtFuCGeB4LFQU4jbm4+eR50j+HUmcYcec/dsbewaOkr3RYa5ztY5uO/c0cAmXyWOPN7gTwNrdxNu9eKnJ6+p6LS4+QCNeTzW63SebGOobSjIsJJzkeXW3DmsCljq3SZR6jes6x7BkENLhL3nnvkf0XDAOiwXWS1B1YTJiEUeRe0dDcz3qOoxMBhLGE5ZXzJ714iwcN2RsHSXXKn+Tu4xjtW42uB2BPicNx/RWo5R9RMzV5V7nZZ2vsBtsRWilHd7stgXW8awjl4HRmRovsNr2t0LjldiElBPJHkXNNidxG4jsXs0qq7TRcLJS/8PNq03RqKS3HQ8Iw5u0hOpqMAZBUPCdJJTG12rt6VY6PTJoj1ZInk3y1Rdec4r6R7qpK7uFvhCgfCOCifjzL/AN3KPzSo3Y7HvZL6hQ5TF7VT5mpYBwQNRTDgin4/F6MnqH4IOfSODhJ6h+CJUmdtNPmKqykHBA4dgr5pgGAc0hx3ZAo6r0ih+36p+CY6DVzJZpNS+TRe4ttKPBZHRrRk7JjR2Cu9FbVgIKxBlxH5jEDcMb/QQWKUjWub1e9WgTwD6VnrBK8eqILNcJWZXvmEmMHfcbnwX8l5oQ/JA646D7Elw7DD6JTCq0phaHahL3WIFgbbOKXYTpi/YIdcDbq7beqU/B3QY1MU9Cy0ODhw26p4OBA7wiH4E9vzL9WaBj0pJ3Ob0OYRb84X9iNj0od9YwffGR7bCyin4F8W7BTsIaGHlCG5bLpRgOixNYJWWexhubjLoR0ukTHi0sIe3jGQ8ddj8U10c0ipWjk4w3M31Rdkl/uP87sKZmKSsLWKA/u/6oFeg931R7HIiKoDx+TAeRtaHarx1scgqnSaKI2lZJF99pA79i7Ik9QVO+iRPt2xu8Con4ZE7zof2B7l5i0spnbHX6iCp26Rwen4LshnObW9Mg/A7PmlzOi5I7nZKOLCnRO1oyAd+rlfrbsKYsxmE7JAiI6hjtjmnqKzJktwOanvB45w/J41XeBXMvKT5PrB1TTtsRnKwDaN72jjxXVahrA0l2QG8/Fc70i8pRc801Cw1EuYLrXawbLuOy39XR01NSuvn9hKaXz2Oa6O6NPlkZLKOTp2kOfI86jSBnZt/OvsyV7q/KJTh+rTskqpBk0MadVo2beHShIdCHzuEmITOlO6JpLY29Fhmey3arFS0DIm6sUbWNG5oA7wPen1qsZ2vrby+eQEISTbWlxIcSxWoG2OkZw89/cMu9S0eCuYSZaiWdx42A7GtFx3ppK4DznDvv7MkLNXC2RNuA94bs7UrWSta3zzGJW1v89j2JHN2XHbq++6lpatzDdrrX22BN++wKWPqXbge4AeJHeCh3VTvSt+dt7dh7yuyxly+0c8crCTdpHnAk5dPUpPksZ2OHrFUvCcQMUgdt3EZZg7RYC3entRgTy7lIH8x1jqO2tvuB4JMoJMxtrcN/wfw/3Fc18qujjYw2dosXktfne5tcHwV6gbO3zgezNc48peIyyy6pa8MjGXNNi47TdU9iTVVNMm7S7waaCMALTAzMbFZsLpgXt61zbR+jdJchxFtllYKd9TE4Frta3emV4KNRoRTnJwvY6bNhp9HwQkmHH0UPS+UpuqBJTyBwABIsQT0Zr27yhw/Uy+r/NblR33Jn2uCdnv/pkE2HH0fBK6rDT6Pgmc2n0P1UvqpfU6dw/VyeqsylzN2qHy5XMYpyxt9XO4Ay3kpvgUZpjraus4tsTsCArMejqXxsa1zbPaTcWvZWN0SRVbi7ItoYZxxEv4w/6Tu8LEPqdaxKxS5jsEeRQMSodUltgRs/u2M8WgIOnohsAAVm0gorPdl84+KCoqXNUYpPexEaVOn9KSMbhYEZdwafYgdGZgwHnRgk7HB18uDhlxVnexvJOFxm0+xIMPZTiwMme/L+a2UXgsdGaxjRxD87Mcej+RuhZXFvzXDqfNbuGSa0UUG53gmbpKdrc7O6Ob7yp1GxU6lykTPbt1Xg8QM+8sv4rUUrXZGS/RI3X7nXLx2EK4y4dRyRkkNB4Dzuy2SptfowC4mHlWjdcPB/ZuqFh4sReTehZsHxCaO2q/WDdgLi8D7rr8rH3uHQuhYLpe2QBkzdYHLMBx+D+4O+yuGRYTXxH8m7WA2B3weAe5O6PSSri/4mkeW73xjW7xc+J7EDhODxU5J/f3TGXhLSaa8f2dexPycYfVDX5IMJzD4SYz183I9oVOxXyLTsuaStf0Ml9ms34Jjolpwx393Jrj5zHZPHW05jrXRaSsbI0OYbjxHQVXQrRqd2StLkT1FVo6xk2uZ884tg+M0eckTpGj5zAJR4ZjuUWjOk1XUzcm0AavOke4FrY2ja5/w2kr6QfaxvsAueriuR6YvNZVGkgAiYbPq5GtAdyeYawkbXu523YLo6uGKNpV6snrr/aQmqa+fE3GCne5lJGbSz/OlI2tj/qw9tlwnBoqWPk4WBoGZO8n0nOO09JRdJQshjbHG0MYwWAHAf1tSfHtKYqchl9aQ+bG0co8k7NWMZk9LrDhfYvOcpVHaO4oSUNXvGc04AJysMy5x1WjtO1KqjFwRzdeQfYbqsH57rN8VWa6rrpjrasdK3c+oeHS57NVlrRnhZo60sm0XMpvNVTzng2N1uwuJ/2qiFBLe/nzxFSrckPKzSEN+dTR/flD3eowEdl0sn0kadtbEPuRv8NYH22Qw0Op27Yqo9LgWd4DPevD8CpgbfJn98vxAVCpw+WFOpP5c2/FYj/jf+20Hv5O6xlbGTlVvd+mDfaxCyYRS7BGQejXPfrPAHeh34TT8NX7zXn/AGy+9Hlx+JGKtLkvNlqoJ9mrI93VUNd4Bqv2BVjtSzgbbCCbnsNguLQ0EQPNcy/XID6rZHEdoVt0dxcwG20bxrTexzLd5ChrUJReKPsVwqxqKz3hGmGkFZQz2D9aF+cbrd7T0hB0Wns8uTi0g8WAqwaSMjrqRzQCHDnNBF7OHoubcHvXL43ugBDhZ2wA5ZptOKqK1tQs7CtbF/wSFpL9UNG91hbMpuymXO8CqKhrXSMO05g71ZcP0yLbCeMj7QzCKrC0mrkG0X7zVkXGgoG5kgFSy0g9EKbR2vhmaSx7T2hM5KMHeO9TumMVWL3MrM1GPRCW1NEPRCtstB1d6X1OHdXeuwBZiKLWw6uYFlJhemclnCXUdqmzbizi3rCm0lw4h8Wdm6/Oz3W3pZWaIMfzm3B3EFNtFK0hd5N3iWJmPsIvqOHU4EeKxVJmE1DOa19x0i5WJeUuaCzHyZYNItIaZxcWTMdc7jc39qrBx1xyYLdJ+ClrsAjbqljGtNzmOpS0mGAJuKP8UKyqj+uWngeKGklncNZxPRu47ArE6kmvzYzbdZtvHXTnRbCgGmQgi+TbDdvPuT9tOz7SlqzbdiqlSjTXdRSG4bVH6No63+6xUrNHqs7XRM6tY/BXYMZwPeves30UrFbkO3lKGidQdtQB92PPxcpWaIS/5qXsbGPcVcWyD0V6Mn2Qsxv4jsKKi3RiYbKubtbEf3VIzBqtvm1LHffpx7WPBVq1ugLeXBDifh5L8B2+XKdU4Q9xBlpo3uGySCQxyjpGuB3axTjAMbkgeBrOeN7XtLJrfaj2SD7TO5OtQdS8yUTXCxAcOBHitu952m5ljqMQbLTFzDcO1Qei7hcdyp9BhwjDj86RxkkdxJ2Z8A0AdiB0h0pZh7dpJf8ANuTcDb1npJSGDyr00zC0tLSfmuyBO4EZggm2V1VJVKyxWERUKTw33scYhLJOCIncjD86bLXeP9LWyY3/AFDf7IO1VabHqCj1hG4OefPLHEveeMk9nPdne/mquYx5RzObS07Xj0TLIGeo0gd9ylzdMmDzaKlHWHu9rlVT7NJLVCalWN9GvUcTeUVocTFEG9IiaXevIXkjosEO7ygTu+fOPuhg8ALeCCGnrhspKQfob+0r3/aLLup6UfoQqVTt/FeYjEuv0f4CRprL9ZUepGfEWPipW6ayfOfI778Bf/8AeB4IIeUaf6il/Uj4qVmnNQ7ZBTH9APiscWuCCjZ7pe4wi0uafP1CN92yM/ZEUg8VPFjtM7aGjhZ9gOyQC46DZH4RSYjUMMppaOKEZulmYIowONybnsR0VO0/Nhm6YqQxx/myTyNLh0hhCTJxjq7ef6Hxg3on6MTllHIP7xvU4xvz6Gh1rdZK0NG4r6zDAT+ry6xbwTh9PT7HMpwd4sHEdbQAQhpqeJucbIT+gfbwckusuD9/wNVF80XrRPDoxGHFoHH8q997Zl1nuNhbPvVV0hw2nr63IajWizSBYv8AtlBwaQTBpjbyDWv5rgGvYSO/+rK7aNzUcLblxMhzc9zDbqGrewXQnFcTpwwRbWrfLgI6fQUwxERnXG3pSw4dYlr226CF1SDEKd/mSxn84A9xspKjC45Rzmhw4jPxCdKGPVO5FGWDRo5TT6Oxk5c3qJCnkwS2ySUdT3fFXeXRAB2tE632SsnwU8FNhqLS5zpUJPFhVznkuGvGyab13JbVUcn18vrldFnwU8Erq8DPBanLmdk0elHLcTgfvlkPWUPSaTTQZa2sBuKuONYE6x5qppwblJXxawY8NDm32HPinwl1bgcuMfpQ5i8osdudGb77WWKv1OhkwdzSCOOxYmW7PzO/zHQa2iIYC43zyFuhKn4syGQcqxxZ9ktueq7gdvQvVfjs0jNXkAz7QIHfmUi+SFp1360juo2HUp+7FcxsZVJvSNl4/g6NSaewao/JytFsvyY2dj1K/wAoNI3zi9vXG73Fcrqa6b5rXNHUboTB8AqK2pbCwOLnnMkGzWjznOPAIYdmjLWWhRKth3I663ykUH11utjwpB5RKE7KiPtDgrBo/wCSugp4w10DJn6oD3yN1y4jMkNNw3M7uCZO8nOHHbRQdjLexEuy03uv8+wt9ptwKcdPaTdUwdut8Foab0+6ppvWIVlm8leGOP8AwjB1F4/eQ8nkcws/4Yjqkk/iXbHDx9Dtq8BJ+OcP+Zp/XPwUjNMIj9PAf0n/AIpk7yJ4YfoJB+lf7yvDvIbhn1cv64+9dsdPx9Dtr8PnkQM0rh3yxHqeD8FLVaX0sUZe+aMDdZwJJ3NAG/o6V5f5CsN3NmH6b+SxnkMom31H1DL5Eco0tcODmuYQR1rdkhzfoZtV+HzyOLaY4++rlLhralzq322JvsSOFuo3WdtNwweBd1bv/wAX0G/yH0vzZJWDgNQ/7gfYpKXyHUDTrP5aU7y+QexoCrh3Y4baCZyjixJ3Z84ahO4qePDZHbGlfUVNoFhsOyGIdfOPiSixNQw+ayO/BsYJ9l1rrW5IUqd+DZ8wQaK1Dtkb/UcfciJNBasC/Iyeo74L6Rk0uaMo6aV/Y1g/bLVCdLqg7KZjR9qcfugpT7QuoaqL6fU+b8OwV4l1JGFruBFl2zRfQunpYPlNS0EgAtYRe5Pmi29xOwJviWOiQDlqaGSxByddzc/OBIBHYhtI8S5bUDeY1oBsc9V7si4jfYZAcSUipVv3t46FN6R3CLG8XkqZecNYtsWRXtFANznG1tbpsXH5oASPEK5jATLJynRfUi9W93/nOPUj58KnmGpGRBFc3LufK8na4tF7E/aN+pRw+TunHOlfJI7iSB4m6jum7zZZuVooq8+lzW5Me1o3BgsOzUb7wl0+k+ttee6b3yLo7NFaJuyEHrcT7PgvZwKl3QR9zvemKrTjuT+fYW41HxXz7nK/w0L+eR2yj3lGRaSkbJh25eJbfwXQXaPUx+hjUUuiFKfom9lv4kzaKb3x9gcqa3P3/JUotK3ne1/aCfafYEdT6XOab2czpY4t8QQO5MpfJ9Su2RkdRPucg3+TqEeY+VvDMi3ghc6D4P59zUqq+foa0XlNkbb8u7qkAffq1hfuKfUflScfObE/qJY7uN1QpNAiPNqH9uftQ7tCphslYetjfcQtUoL6ZsFxb3wR0yp0tp5xZwngPpxuDrdY39yr1dDK7+5xFsg3NeBE/udke9VE4FVM2OaepxHvKz/+lvnAHx9wXOb4SXsBkQb1iybFW1QydUO7vYd6R0MxjmLpCX3GqT0XTplW8ZPjuDtGfeLbD0ouTRjWjEsLw+4OsxzHNc0jaNa2q7w6lsar3SN2eC1joRxVFxdsmXWtJE+kF946AbLFtoczcNTwLPJUC23wUXLj+gsK9MaFC2XKxpjrnYT1D+Sv2j8sVBHeQXleLuALQWjczMjPebb+pV3BJuTla8MbIW5hrjYX43zsQnlVjgd51LDf/wCQ4exiZTStiuriqrb7ttBt/aVHuhk/Z/iWx5Sm/Uv72/FIGYgwf4an7Z5ne5SfhY7oKMfrXe0hPzJda8n+BGVHofmvyPP7RuEDvWC9DT+Q7IP2j/CkjcZk3R0Y/QvP76lbjk9ttGOqlJ9r1mY+v0Z2Suj1HA02mOyFvefgt/jZUnYxg7ykZxyr3TwN+7Ss95UbsVrj/jtX7sEQ/dK7M/7PQ3J/0XmWAY5WH0exn816FbWn5x7GfyVYlqq13/MZx91kTfYxac2qO3Eqvsc1vsasxR4zfz7m5culfPsWxrKx3zn9jf8AxWzhFSdpf32+Co9Rg0r/ADq+td/1Dh7EFJogHedU1Luud596zFS4yl8+52XU4KPz7HQjgRHnuaPvPH7zyo3MijyM9O3rnib4DNc3f5OqcnMvd0mRxWh5Nab0T67viuvQ/wBvT8m5dbmvX8HQZMYoWefW0o/T39gQVVphhrGkmtgd0MD3nssqaPJxTeh+074rHeT2nH0YP5x+KLMocn8+52TWf8l8+x6x3T2knIiglka91w2V0QDGvtzL6x1rF1he2V75qmUOI4hE9xLJX3PPD2OdsN8uBCtrtDacfRN7k0a99mt1pdVmTRy0osBsHnqiPb4wioRTtyYqX/Hyk8TauNsDrWyRsc48nrAnVcCHXG2wNyfErVZj8AP5Orw9vTJPIT6rI/3lEwkgAvky2XkkI7i5LJdEKZzi5zGkuJcTqDMk3JUbqUcTdmUZNW1sQS7Hh/6nhbeqOd374UZxqPfjFAOqkkd++hvxPpR9G31QsGilN6DfUb8EzPpdPsBs1Tq9ycaQQj/m9Ef+in90i9DSen34nRH/AKOpH75Q/wCLFN6DfUb8Fh0cp/QHqj4LM+l0+34N2ap1e/5DWaT0e+voj+gqB8VINKMP31tP2MnH7pS/8BU4+jb3N+C0cJgH0Y8PghzaPT6/o3Z6nV6fsY/jThv+dj7Gz/wLf4w4af8AHx90o/dSv8GwfVj+uxeX0kQ+jHesx0en1/RuRU6vT9jJ+LYcR/x8H/d97UNJU0J2V1N3u/gQT4o/QaoXFg2Nasx0un1/RuVU6vT9hohozsraX9Zb2sRdPS0v+bpuvlWfw3SP5QBub3BbNZlu7guxU3wfn+jsua/l6BtfgFK95cKyFt9tnNdc7zfWG3qW0jlxN18iO4LE1Sjy9QMM+r0MM44L0yoHBYsU7iihDCkrRwRnygFbWJbQxEjHNUoc1YsSw7ErXt4KUOasWLDrHsObwWy5qxYuNsa1mrYe1bWLTrHh9UAvPysLFiKx1keRWBZ8sHSsWLrG4UYKsdKx1aFpYuOwojfVBeRINyxYuNwo9ipsvXytbWIbG2Rr5SvJmW1iwyxGZlo1CxYuMsRunUZnWli4EjMijdIsWLTGQyOH9BQut/QWLEYJEQFE8rFiJAMFcwcFixYmXA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747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78</a:t>
            </a:fld>
            <a:endParaRPr lang="en-US"/>
          </a:p>
        </p:txBody>
      </p:sp>
      <p:sp>
        <p:nvSpPr>
          <p:cNvPr id="3" name="Title 2"/>
          <p:cNvSpPr>
            <a:spLocks noGrp="1"/>
          </p:cNvSpPr>
          <p:nvPr>
            <p:ph type="title"/>
          </p:nvPr>
        </p:nvSpPr>
        <p:spPr/>
        <p:txBody>
          <a:bodyPr/>
          <a:lstStyle/>
          <a:p>
            <a:r>
              <a:rPr lang="en-US" dirty="0" smtClean="0"/>
              <a:t>Website Assignment 1</a:t>
            </a:r>
            <a:endParaRPr lang="en-US" dirty="0"/>
          </a:p>
        </p:txBody>
      </p:sp>
      <p:sp>
        <p:nvSpPr>
          <p:cNvPr id="4" name="Content Placeholder 3"/>
          <p:cNvSpPr>
            <a:spLocks noGrp="1"/>
          </p:cNvSpPr>
          <p:nvPr>
            <p:ph sz="quarter" idx="13"/>
          </p:nvPr>
        </p:nvSpPr>
        <p:spPr/>
        <p:txBody>
          <a:bodyPr/>
          <a:lstStyle/>
          <a:p>
            <a:r>
              <a:rPr lang="en-US" dirty="0" smtClean="0"/>
              <a:t>Assignment 1 –Your context document. </a:t>
            </a:r>
          </a:p>
          <a:p>
            <a:r>
              <a:rPr lang="en-US" dirty="0" smtClean="0"/>
              <a:t>Due </a:t>
            </a:r>
            <a:r>
              <a:rPr lang="en-US" dirty="0"/>
              <a:t>6</a:t>
            </a:r>
            <a:r>
              <a:rPr lang="en-US" dirty="0" smtClean="0"/>
              <a:t>/23/2015, 5 pm to D2L</a:t>
            </a:r>
          </a:p>
        </p:txBody>
      </p:sp>
    </p:spTree>
    <p:extLst>
      <p:ext uri="{BB962C8B-B14F-4D97-AF65-F5344CB8AC3E}">
        <p14:creationId xmlns:p14="http://schemas.microsoft.com/office/powerpoint/2010/main" val="14025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4953000"/>
            <a:ext cx="6512511" cy="1143000"/>
          </a:xfrm>
        </p:spPr>
        <p:txBody>
          <a:bodyPr/>
          <a:lstStyle/>
          <a:p>
            <a:r>
              <a:rPr lang="en-US" dirty="0" smtClean="0"/>
              <a:t>Website Assignment -- Details</a:t>
            </a:r>
            <a:endParaRPr lang="en-US" dirty="0"/>
          </a:p>
        </p:txBody>
      </p:sp>
      <p:sp>
        <p:nvSpPr>
          <p:cNvPr id="3" name="Content Placeholder 2"/>
          <p:cNvSpPr>
            <a:spLocks noGrp="1"/>
          </p:cNvSpPr>
          <p:nvPr>
            <p:ph idx="4294967295"/>
          </p:nvPr>
        </p:nvSpPr>
        <p:spPr>
          <a:xfrm>
            <a:off x="304800" y="533400"/>
            <a:ext cx="8229600" cy="5257800"/>
          </a:xfrm>
          <a:prstGeom prst="rect">
            <a:avLst/>
          </a:prstGeom>
        </p:spPr>
        <p:txBody>
          <a:bodyPr>
            <a:normAutofit fontScale="70000" lnSpcReduction="20000"/>
          </a:bodyPr>
          <a:lstStyle/>
          <a:p>
            <a:r>
              <a:rPr lang="en-US" dirty="0" smtClean="0"/>
              <a:t>Assignment 1 -- Context</a:t>
            </a:r>
          </a:p>
          <a:p>
            <a:pPr lvl="1"/>
            <a:r>
              <a:rPr lang="en-US" dirty="0" smtClean="0"/>
              <a:t>This will define the context (story) for your website</a:t>
            </a:r>
          </a:p>
          <a:p>
            <a:pPr lvl="1"/>
            <a:r>
              <a:rPr lang="en-US" dirty="0" smtClean="0"/>
              <a:t>You may choose to do TRU (the company for the memos) or you may choose to do a personal blog</a:t>
            </a:r>
          </a:p>
          <a:p>
            <a:pPr lvl="1"/>
            <a:r>
              <a:rPr lang="en-US" dirty="0" smtClean="0"/>
              <a:t>In any case you must answer these three questions:</a:t>
            </a:r>
          </a:p>
          <a:p>
            <a:pPr lvl="2"/>
            <a:r>
              <a:rPr lang="en-US" dirty="0"/>
              <a:t>What community do you plan to serve (who will make comments and why)?</a:t>
            </a:r>
          </a:p>
          <a:p>
            <a:pPr lvl="2"/>
            <a:r>
              <a:rPr lang="en-US" dirty="0"/>
              <a:t>What value are you going to provide (why would people return to your site over and over again)?</a:t>
            </a:r>
          </a:p>
          <a:p>
            <a:pPr lvl="2"/>
            <a:r>
              <a:rPr lang="en-US" dirty="0" smtClean="0"/>
              <a:t>Who would be responsible for writing content on your fictional </a:t>
            </a:r>
            <a:r>
              <a:rPr lang="en-US" dirty="0" err="1" smtClean="0"/>
              <a:t>blogsite</a:t>
            </a:r>
            <a:r>
              <a:rPr lang="en-US" dirty="0" smtClean="0"/>
              <a:t>? (not you, what role would do it?)</a:t>
            </a:r>
          </a:p>
        </p:txBody>
      </p:sp>
      <p:sp>
        <p:nvSpPr>
          <p:cNvPr id="5" name="Slide Number Placeholder 4"/>
          <p:cNvSpPr>
            <a:spLocks noGrp="1"/>
          </p:cNvSpPr>
          <p:nvPr>
            <p:ph type="sldNum" sz="quarter" idx="12"/>
          </p:nvPr>
        </p:nvSpPr>
        <p:spPr/>
        <p:txBody>
          <a:bodyPr/>
          <a:lstStyle/>
          <a:p>
            <a:fld id="{904EE2AA-B616-4104-BCDB-C0AAC4681B0E}" type="slidenum">
              <a:rPr lang="en-US" smtClean="0"/>
              <a:pPr/>
              <a:t>79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0" y="1295400"/>
            <a:ext cx="3124200" cy="533400"/>
          </a:xfrm>
        </p:spPr>
        <p:txBody>
          <a:bodyPr/>
          <a:lstStyle/>
          <a:p>
            <a:r>
              <a:rPr lang="en-US" sz="4000" dirty="0" smtClean="0"/>
              <a:t>Shifting Roles</a:t>
            </a:r>
            <a:endParaRPr lang="en-US" sz="4000" dirty="0"/>
          </a:p>
        </p:txBody>
      </p:sp>
      <p:sp>
        <p:nvSpPr>
          <p:cNvPr id="3" name="Slide Number Placeholder 2"/>
          <p:cNvSpPr>
            <a:spLocks noGrp="1"/>
          </p:cNvSpPr>
          <p:nvPr>
            <p:ph type="sldNum" sz="quarter" idx="12"/>
          </p:nvPr>
        </p:nvSpPr>
        <p:spPr/>
        <p:txBody>
          <a:bodyPr/>
          <a:lstStyle/>
          <a:p>
            <a:fld id="{3439DEDF-748B-48DA-8ED1-C8D2BF07B1D4}" type="slidenum">
              <a:rPr lang="en-US" smtClean="0"/>
              <a:pPr/>
              <a:t>8</a:t>
            </a:fld>
            <a:endParaRPr lang="en-US" dirty="0"/>
          </a:p>
        </p:txBody>
      </p:sp>
      <p:pic>
        <p:nvPicPr>
          <p:cNvPr id="1026" name="Picture 2" descr="Figure 2. Increased skills are needed to expand IT services"/>
          <p:cNvPicPr>
            <a:picLocks noChangeAspect="1" noChangeArrowheads="1"/>
          </p:cNvPicPr>
          <p:nvPr/>
        </p:nvPicPr>
        <p:blipFill>
          <a:blip r:embed="rId2" cstate="print"/>
          <a:srcRect/>
          <a:stretch>
            <a:fillRect/>
          </a:stretch>
        </p:blipFill>
        <p:spPr bwMode="auto">
          <a:xfrm>
            <a:off x="2333467" y="3124201"/>
            <a:ext cx="6810533" cy="3733800"/>
          </a:xfrm>
          <a:prstGeom prst="rect">
            <a:avLst/>
          </a:prstGeom>
          <a:noFill/>
        </p:spPr>
      </p:pic>
      <p:pic>
        <p:nvPicPr>
          <p:cNvPr id="1028" name="Picture 4" descr="Figure 1. IT roles will evolve to deliver more business value"/>
          <p:cNvPicPr>
            <a:picLocks noChangeAspect="1" noChangeArrowheads="1"/>
          </p:cNvPicPr>
          <p:nvPr/>
        </p:nvPicPr>
        <p:blipFill>
          <a:blip r:embed="rId3" cstate="print"/>
          <a:srcRect/>
          <a:stretch>
            <a:fillRect/>
          </a:stretch>
        </p:blipFill>
        <p:spPr bwMode="auto">
          <a:xfrm>
            <a:off x="381000" y="152400"/>
            <a:ext cx="5715000" cy="2993155"/>
          </a:xfrm>
          <a:prstGeom prst="rect">
            <a:avLst/>
          </a:prstGeom>
          <a:noFill/>
        </p:spPr>
      </p:pic>
      <p:sp>
        <p:nvSpPr>
          <p:cNvPr id="6" name="TextBox 5"/>
          <p:cNvSpPr txBox="1"/>
          <p:nvPr/>
        </p:nvSpPr>
        <p:spPr>
          <a:xfrm>
            <a:off x="0" y="5105400"/>
            <a:ext cx="2209800" cy="1061829"/>
          </a:xfrm>
          <a:prstGeom prst="rect">
            <a:avLst/>
          </a:prstGeom>
          <a:noFill/>
        </p:spPr>
        <p:txBody>
          <a:bodyPr wrap="square" rtlCol="0">
            <a:spAutoFit/>
          </a:bodyPr>
          <a:lstStyle/>
          <a:p>
            <a:r>
              <a:rPr lang="en-US" sz="1050" dirty="0" smtClean="0"/>
              <a:t>Gartner, 11/11, </a:t>
            </a:r>
            <a:r>
              <a:rPr lang="en-US" sz="1050" dirty="0" smtClean="0">
                <a:hlinkClick r:id="rId4"/>
              </a:rPr>
              <a:t>http://my.gartner.com/portal/server.pt?open=512&amp;objID=260&amp;mode=2&amp;PageID=3460702&amp;resId=1855718&amp;ref=QuickSearch&amp;sthkw=it+skills</a:t>
            </a:r>
            <a:r>
              <a:rPr lang="en-US" sz="1050" dirty="0" smtClean="0"/>
              <a:t>  New Skills for the New IT</a:t>
            </a:r>
            <a:endParaRPr lang="en-US" sz="105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1489" y="5334000"/>
            <a:ext cx="6512511" cy="1143000"/>
          </a:xfrm>
        </p:spPr>
        <p:txBody>
          <a:bodyPr/>
          <a:lstStyle/>
          <a:p>
            <a:r>
              <a:rPr lang="en-US" dirty="0" smtClean="0"/>
              <a:t>Web1</a:t>
            </a:r>
            <a:endParaRPr lang="en-US" dirty="0"/>
          </a:p>
        </p:txBody>
      </p:sp>
      <p:sp>
        <p:nvSpPr>
          <p:cNvPr id="3" name="Content Placeholder 2"/>
          <p:cNvSpPr>
            <a:spLocks noGrp="1"/>
          </p:cNvSpPr>
          <p:nvPr>
            <p:ph idx="4294967295"/>
          </p:nvPr>
        </p:nvSpPr>
        <p:spPr>
          <a:xfrm>
            <a:off x="381000" y="381000"/>
            <a:ext cx="8229600" cy="5105400"/>
          </a:xfrm>
          <a:prstGeom prst="rect">
            <a:avLst/>
          </a:prstGeom>
        </p:spPr>
        <p:txBody>
          <a:bodyPr/>
          <a:lstStyle/>
          <a:p>
            <a:r>
              <a:rPr lang="en-US" dirty="0" smtClean="0"/>
              <a:t>Once you write up your context:</a:t>
            </a:r>
          </a:p>
          <a:p>
            <a:pPr marL="971550" lvl="1" indent="-514350">
              <a:buFont typeface="+mj-lt"/>
              <a:buAutoNum type="arabicPeriod"/>
            </a:pPr>
            <a:r>
              <a:rPr lang="en-US" sz="2800" dirty="0" smtClean="0"/>
              <a:t>You will post the Word/pdf doc to D2L</a:t>
            </a:r>
          </a:p>
          <a:p>
            <a:pPr marL="971550" lvl="1" indent="-514350">
              <a:buFont typeface="+mj-lt"/>
              <a:buAutoNum type="arabicPeriod"/>
            </a:pPr>
            <a:r>
              <a:rPr lang="en-US" sz="2800" dirty="0" smtClean="0"/>
              <a:t>Be prepared to discuss next class</a:t>
            </a:r>
          </a:p>
          <a:p>
            <a:pPr marL="971550" lvl="1" indent="-514350">
              <a:buFont typeface="+mj-lt"/>
              <a:buAutoNum type="arabicPeriod"/>
            </a:pPr>
            <a:r>
              <a:rPr lang="en-US" sz="2800" u="sng" dirty="0" smtClean="0"/>
              <a:t>Eventually</a:t>
            </a:r>
            <a:r>
              <a:rPr lang="en-US" sz="2800" dirty="0" smtClean="0"/>
              <a:t> you will also post this material to your </a:t>
            </a:r>
            <a:r>
              <a:rPr lang="en-US" sz="2800" dirty="0" err="1" smtClean="0"/>
              <a:t>blogsite</a:t>
            </a:r>
            <a:r>
              <a:rPr lang="en-US" sz="2800" dirty="0" smtClean="0"/>
              <a:t> (part of Web 2)</a:t>
            </a:r>
          </a:p>
          <a:p>
            <a:r>
              <a:rPr lang="en-US" sz="3200" dirty="0"/>
              <a:t>Refer to D2Lto guide on how to install Word Press.</a:t>
            </a:r>
          </a:p>
          <a:p>
            <a:r>
              <a:rPr lang="en-US" sz="2800" dirty="0"/>
              <a:t>Note: Cache – turn it off!</a:t>
            </a:r>
          </a:p>
          <a:p>
            <a:r>
              <a:rPr lang="en-US" sz="3200" b="1" dirty="0" smtClean="0">
                <a:solidFill>
                  <a:schemeClr val="tx1"/>
                </a:solidFill>
                <a:hlinkClick r:id="rId2"/>
              </a:rPr>
              <a:t>www.siteground.com/depauluniversity</a:t>
            </a:r>
            <a:r>
              <a:rPr lang="en-US" sz="3200" b="1" dirty="0" smtClean="0">
                <a:solidFill>
                  <a:schemeClr val="tx1"/>
                </a:solidFill>
              </a:rPr>
              <a:t> </a:t>
            </a:r>
            <a:endParaRPr lang="en-US" sz="3200" b="1" dirty="0">
              <a:solidFill>
                <a:schemeClr val="tx1"/>
              </a:solidFill>
            </a:endParaRPr>
          </a:p>
          <a:p>
            <a:pPr marL="651510" indent="-514350"/>
            <a:endParaRPr lang="en-US" sz="2800" dirty="0" smtClean="0"/>
          </a:p>
          <a:p>
            <a:pPr marL="137160" indent="0">
              <a:buNone/>
            </a:pPr>
            <a:endParaRPr lang="en-US" dirty="0" smtClean="0"/>
          </a:p>
        </p:txBody>
      </p:sp>
      <p:sp>
        <p:nvSpPr>
          <p:cNvPr id="5" name="Slide Number Placeholder 4"/>
          <p:cNvSpPr>
            <a:spLocks noGrp="1"/>
          </p:cNvSpPr>
          <p:nvPr>
            <p:ph type="sldNum" sz="quarter" idx="12"/>
          </p:nvPr>
        </p:nvSpPr>
        <p:spPr/>
        <p:txBody>
          <a:bodyPr/>
          <a:lstStyle/>
          <a:p>
            <a:fld id="{904EE2AA-B616-4104-BCDB-C0AAC4681B0E}" type="slidenum">
              <a:rPr lang="en-US" smtClean="0"/>
              <a:pPr/>
              <a:t>80</a:t>
            </a:fld>
            <a:endParaRPr lang="en-US"/>
          </a:p>
        </p:txBody>
      </p:sp>
    </p:spTree>
    <p:extLst>
      <p:ext uri="{BB962C8B-B14F-4D97-AF65-F5344CB8AC3E}">
        <p14:creationId xmlns:p14="http://schemas.microsoft.com/office/powerpoint/2010/main" val="153600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439DEDF-748B-48DA-8ED1-C8D2BF07B1D4}" type="slidenum">
              <a:rPr lang="en-US" smtClean="0"/>
              <a:pPr/>
              <a:t>81</a:t>
            </a:fld>
            <a:endParaRPr lang="en-US"/>
          </a:p>
        </p:txBody>
      </p:sp>
      <p:sp>
        <p:nvSpPr>
          <p:cNvPr id="5" name="Title 4"/>
          <p:cNvSpPr>
            <a:spLocks noGrp="1"/>
          </p:cNvSpPr>
          <p:nvPr>
            <p:ph type="title"/>
          </p:nvPr>
        </p:nvSpPr>
        <p:spPr>
          <a:xfrm>
            <a:off x="228600" y="304800"/>
            <a:ext cx="8686800" cy="1143000"/>
          </a:xfrm>
        </p:spPr>
        <p:txBody>
          <a:bodyPr/>
          <a:lstStyle/>
          <a:p>
            <a:r>
              <a:rPr lang="en-US" dirty="0" smtClean="0"/>
              <a:t>In a nutshell -- For Next Class</a:t>
            </a:r>
            <a:endParaRPr lang="en-US" dirty="0"/>
          </a:p>
        </p:txBody>
      </p:sp>
      <p:sp>
        <p:nvSpPr>
          <p:cNvPr id="6" name="Content Placeholder 5"/>
          <p:cNvSpPr>
            <a:spLocks noGrp="1"/>
          </p:cNvSpPr>
          <p:nvPr>
            <p:ph sz="quarter" idx="13"/>
          </p:nvPr>
        </p:nvSpPr>
        <p:spPr>
          <a:xfrm>
            <a:off x="381000" y="1219200"/>
            <a:ext cx="7924800" cy="5105400"/>
          </a:xfrm>
        </p:spPr>
        <p:txBody>
          <a:bodyPr/>
          <a:lstStyle/>
          <a:p>
            <a:pPr marL="560070" indent="-514350">
              <a:buFont typeface="+mj-lt"/>
              <a:buAutoNum type="arabicPeriod"/>
            </a:pPr>
            <a:r>
              <a:rPr lang="en-US" sz="3200" dirty="0" smtClean="0"/>
              <a:t>  Introduce yourself on D2L to your fellow students. Tell us about yourself. </a:t>
            </a:r>
          </a:p>
          <a:p>
            <a:pPr marL="788670" indent="-742950">
              <a:buFont typeface="+mj-lt"/>
              <a:buAutoNum type="arabicPeriod"/>
            </a:pPr>
            <a:r>
              <a:rPr lang="en-US" sz="3200" dirty="0" smtClean="0"/>
              <a:t>Develop your </a:t>
            </a:r>
            <a:r>
              <a:rPr lang="en-US" sz="3200" dirty="0" err="1" smtClean="0"/>
              <a:t>Wordpress</a:t>
            </a:r>
            <a:r>
              <a:rPr lang="en-US" sz="3200" dirty="0" smtClean="0"/>
              <a:t> </a:t>
            </a:r>
            <a:r>
              <a:rPr lang="en-US" sz="3200" dirty="0" err="1" smtClean="0"/>
              <a:t>Blogsite</a:t>
            </a:r>
            <a:r>
              <a:rPr lang="en-US" sz="3200" dirty="0" smtClean="0"/>
              <a:t> Context. Think carefully about this!</a:t>
            </a:r>
          </a:p>
          <a:p>
            <a:pPr marL="788670" indent="-742950">
              <a:buFont typeface="+mj-lt"/>
              <a:buAutoNum type="arabicPeriod"/>
            </a:pPr>
            <a:r>
              <a:rPr lang="en-US" sz="3200" dirty="0" smtClean="0"/>
              <a:t>Read the TRU Background materials</a:t>
            </a:r>
          </a:p>
          <a:p>
            <a:pPr marL="788670" indent="-742950">
              <a:buFont typeface="+mj-lt"/>
              <a:buAutoNum type="arabicPeriod"/>
            </a:pPr>
            <a:r>
              <a:rPr lang="en-US" sz="3200" dirty="0" smtClean="0"/>
              <a:t>Read the materials for next class</a:t>
            </a:r>
          </a:p>
          <a:p>
            <a:pPr marL="788670" indent="-742950">
              <a:buFont typeface="+mj-lt"/>
              <a:buAutoNum type="arabicPeriod"/>
            </a:pPr>
            <a:endParaRPr lang="en-US" sz="3200" dirty="0"/>
          </a:p>
        </p:txBody>
      </p:sp>
    </p:spTree>
    <p:extLst>
      <p:ext uri="{BB962C8B-B14F-4D97-AF65-F5344CB8AC3E}">
        <p14:creationId xmlns:p14="http://schemas.microsoft.com/office/powerpoint/2010/main" val="183056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91152"/>
            <a:ext cx="9144000" cy="60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3439DEDF-748B-48DA-8ED1-C8D2BF07B1D4}" type="slidenum">
              <a:rPr lang="en-US" smtClean="0"/>
              <a:pPr/>
              <a:t>9</a:t>
            </a:fld>
            <a:endParaRPr lang="en-US" dirty="0"/>
          </a:p>
        </p:txBody>
      </p:sp>
      <p:sp>
        <p:nvSpPr>
          <p:cNvPr id="4099" name="Title 1"/>
          <p:cNvSpPr>
            <a:spLocks noGrp="1"/>
          </p:cNvSpPr>
          <p:nvPr>
            <p:ph type="ctrTitle" idx="4294967295"/>
          </p:nvPr>
        </p:nvSpPr>
        <p:spPr>
          <a:xfrm>
            <a:off x="0" y="342900"/>
            <a:ext cx="8161338" cy="1470025"/>
          </a:xfrm>
        </p:spPr>
        <p:txBody>
          <a:bodyPr>
            <a:normAutofit/>
          </a:bodyPr>
          <a:lstStyle/>
          <a:p>
            <a:pPr marL="0" indent="0">
              <a:buNone/>
            </a:pPr>
            <a:r>
              <a:rPr lang="en-US" sz="5400" dirty="0"/>
              <a:t>Why </a:t>
            </a:r>
            <a:r>
              <a:rPr lang="en-US" sz="5400" dirty="0" smtClean="0"/>
              <a:t>do </a:t>
            </a:r>
            <a:r>
              <a:rPr lang="en-US" sz="5400" dirty="0"/>
              <a:t>I  care?  </a:t>
            </a:r>
          </a:p>
        </p:txBody>
      </p:sp>
    </p:spTree>
    <p:extLst>
      <p:ext uri="{BB962C8B-B14F-4D97-AF65-F5344CB8AC3E}">
        <p14:creationId xmlns:p14="http://schemas.microsoft.com/office/powerpoint/2010/main" val="17600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Lst>
  </p:timing>
</p:sld>
</file>

<file path=ppt/theme/theme1.xml><?xml version="1.0" encoding="utf-8"?>
<a:theme xmlns:a="http://schemas.openxmlformats.org/drawingml/2006/main" name="Slipstream">
  <a:themeElements>
    <a:clrScheme name="Slipstream">
      <a:dk1>
        <a:sysClr val="windowText" lastClr="000000"/>
      </a:dk1>
      <a:lt1>
        <a:sysClr val="window" lastClr="D8D0C8"/>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D8D0C8"/>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D8D0C8"/>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3659</TotalTime>
  <Words>2776</Words>
  <Application>Microsoft Office PowerPoint</Application>
  <PresentationFormat>On-screen Show (4:3)</PresentationFormat>
  <Paragraphs>590</Paragraphs>
  <Slides>81</Slides>
  <Notes>28</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Slipstream</vt:lpstr>
      <vt:lpstr>http://confusedofcalcutta.com/2012/01/09/more-on-know-how-and-know-why-versus-know-what-2</vt:lpstr>
      <vt:lpstr>Enterprise 2.0/3.0</vt:lpstr>
      <vt:lpstr>PowerPoint Presentation</vt:lpstr>
      <vt:lpstr>PowerPoint Presentation</vt:lpstr>
      <vt:lpstr>PowerPoint Presentation</vt:lpstr>
      <vt:lpstr>PowerPoint Presentation</vt:lpstr>
      <vt:lpstr>Shifting Skills in IT</vt:lpstr>
      <vt:lpstr>Shifting Roles</vt:lpstr>
      <vt:lpstr>Why do I  care?  </vt:lpstr>
      <vt:lpstr>What makes an Enterprise?</vt:lpstr>
      <vt:lpstr>Extended-enterprise</vt:lpstr>
      <vt:lpstr>The Enterprise</vt:lpstr>
      <vt:lpstr>Enterprise 2.0 Characteristics</vt:lpstr>
      <vt:lpstr>Work 3.0 ?</vt:lpstr>
      <vt:lpstr>The Role of IT</vt:lpstr>
      <vt:lpstr>IT in the Business </vt:lpstr>
      <vt:lpstr>Scope of IT</vt:lpstr>
      <vt:lpstr>Enterprise Architecture</vt:lpstr>
      <vt:lpstr>EA fits Here</vt:lpstr>
      <vt:lpstr>PowerPoint Presentation</vt:lpstr>
      <vt:lpstr>Another IT Framework</vt:lpstr>
      <vt:lpstr>Information Technology Outside the Organization</vt:lpstr>
      <vt:lpstr>Models</vt:lpstr>
      <vt:lpstr>PowerPoint Presentation</vt:lpstr>
      <vt:lpstr>PowerPoint Presentation</vt:lpstr>
      <vt:lpstr>Models and Modeling</vt:lpstr>
      <vt:lpstr>PowerPoint Presentation</vt:lpstr>
      <vt:lpstr>Two Networking Models</vt:lpstr>
      <vt:lpstr>PowerPoint Presentation</vt:lpstr>
      <vt:lpstr>A word About Protocols</vt:lpstr>
      <vt:lpstr>PowerPoint Presentation</vt:lpstr>
      <vt:lpstr>TCP/IP/DoD Model </vt:lpstr>
      <vt:lpstr>PowerPoint Presentation</vt:lpstr>
      <vt:lpstr>PowerPoint Presentation</vt:lpstr>
      <vt:lpstr>Hardware</vt:lpstr>
      <vt:lpstr>IT Hardware</vt:lpstr>
      <vt:lpstr>Memory</vt:lpstr>
      <vt:lpstr>Peripherals</vt:lpstr>
      <vt:lpstr>Nodes</vt:lpstr>
      <vt:lpstr>Your take away from all of this</vt:lpstr>
      <vt:lpstr>Next class… the LAN</vt:lpstr>
      <vt:lpstr>Syllabus</vt:lpstr>
      <vt:lpstr>What subjects will we cover?</vt:lpstr>
      <vt:lpstr>Local Area Networks, Protocols as they support, Enterprise Applications </vt:lpstr>
      <vt:lpstr>IT infrastructure</vt:lpstr>
      <vt:lpstr>WANs</vt:lpstr>
      <vt:lpstr>Introduction to Internet Infrastructure and Data Center Issues </vt:lpstr>
      <vt:lpstr>Desktop vs. web client</vt:lpstr>
      <vt:lpstr>open vs. closed source</vt:lpstr>
      <vt:lpstr>PowerPoint Presentation</vt:lpstr>
      <vt:lpstr>Cloud computing Models and applications </vt:lpstr>
      <vt:lpstr>Self hosted  vs.  cloud (SaaS)</vt:lpstr>
      <vt:lpstr>IT Governance, SLA, RFP</vt:lpstr>
      <vt:lpstr>Social media and networking, collaboration tools </vt:lpstr>
      <vt:lpstr>PowerPoint Presentation</vt:lpstr>
      <vt:lpstr>Results Orientated Work Environment</vt:lpstr>
      <vt:lpstr>BI, Analytics, BYOD or other interesting topics  </vt:lpstr>
      <vt:lpstr>What skills will I acquire in  this class?</vt:lpstr>
      <vt:lpstr>Goals to achieve during this quarter</vt:lpstr>
      <vt:lpstr>What do I need  to know coming in?</vt:lpstr>
      <vt:lpstr>Not too much</vt:lpstr>
      <vt:lpstr>Who do I think I am?</vt:lpstr>
      <vt:lpstr>Course Assignments</vt:lpstr>
      <vt:lpstr>Good time to discuss resources</vt:lpstr>
      <vt:lpstr>Site Building:</vt:lpstr>
      <vt:lpstr>Site Building</vt:lpstr>
      <vt:lpstr>Webhost Accounts</vt:lpstr>
      <vt:lpstr>Web hosting -- Notes</vt:lpstr>
      <vt:lpstr>A word about your URL</vt:lpstr>
      <vt:lpstr>Final Exam</vt:lpstr>
      <vt:lpstr>Memos</vt:lpstr>
      <vt:lpstr>More on Memos</vt:lpstr>
      <vt:lpstr>One more on Memos</vt:lpstr>
      <vt:lpstr>Memo Grading</vt:lpstr>
      <vt:lpstr>Discussion Participation</vt:lpstr>
      <vt:lpstr>Discussion board</vt:lpstr>
      <vt:lpstr>Reading for next class</vt:lpstr>
      <vt:lpstr>Website Assignment 1</vt:lpstr>
      <vt:lpstr>Website Assignment -- Details</vt:lpstr>
      <vt:lpstr>Web1</vt:lpstr>
      <vt:lpstr>In a nutshell -- For Next Class</vt:lpstr>
    </vt:vector>
  </TitlesOfParts>
  <Company>DePaul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Rajeev</dc:creator>
  <cp:lastModifiedBy>Raj</cp:lastModifiedBy>
  <cp:revision>236</cp:revision>
  <cp:lastPrinted>2014-04-01T20:13:39Z</cp:lastPrinted>
  <dcterms:created xsi:type="dcterms:W3CDTF">2010-09-13T21:18:22Z</dcterms:created>
  <dcterms:modified xsi:type="dcterms:W3CDTF">2015-06-16T21:29:48Z</dcterms:modified>
</cp:coreProperties>
</file>